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600" r:id="rId2"/>
    <p:sldId id="601" r:id="rId3"/>
    <p:sldId id="1446" r:id="rId4"/>
    <p:sldId id="1447" r:id="rId5"/>
    <p:sldId id="1067" r:id="rId6"/>
    <p:sldId id="1458" r:id="rId7"/>
    <p:sldId id="278" r:id="rId8"/>
    <p:sldId id="268" r:id="rId9"/>
    <p:sldId id="1097" r:id="rId10"/>
    <p:sldId id="1444" r:id="rId11"/>
    <p:sldId id="1448" r:id="rId12"/>
    <p:sldId id="272" r:id="rId13"/>
    <p:sldId id="1451" r:id="rId14"/>
    <p:sldId id="1455" r:id="rId15"/>
    <p:sldId id="1457" r:id="rId16"/>
    <p:sldId id="302" r:id="rId17"/>
    <p:sldId id="1061" r:id="rId18"/>
    <p:sldId id="1449" r:id="rId19"/>
    <p:sldId id="1450" r:id="rId20"/>
    <p:sldId id="1060" r:id="rId21"/>
    <p:sldId id="1456" r:id="rId22"/>
    <p:sldId id="1435" r:id="rId23"/>
    <p:sldId id="685" r:id="rId24"/>
    <p:sldId id="686" r:id="rId25"/>
    <p:sldId id="687" r:id="rId26"/>
    <p:sldId id="689" r:id="rId27"/>
    <p:sldId id="694" r:id="rId28"/>
    <p:sldId id="1040" r:id="rId29"/>
    <p:sldId id="1041" r:id="rId30"/>
    <p:sldId id="1044" r:id="rId31"/>
    <p:sldId id="999" r:id="rId32"/>
    <p:sldId id="1092" r:id="rId33"/>
    <p:sldId id="1014" r:id="rId34"/>
    <p:sldId id="614" r:id="rId35"/>
    <p:sldId id="109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D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3"/>
    <p:restoredTop sz="94636"/>
  </p:normalViewPr>
  <p:slideViewPr>
    <p:cSldViewPr>
      <p:cViewPr varScale="1">
        <p:scale>
          <a:sx n="64" d="100"/>
          <a:sy n="64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9A64E-5498-4931-B799-E624E457194C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3D2E7-83CE-45AF-8959-C1F12714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8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869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B71C1D-317B-4817-AE39-9ACA4E120808}" type="slidenum">
              <a:rPr lang="en-US" altLang="en-US" sz="1200" b="0" smtClean="0"/>
              <a:pPr/>
              <a:t>17</a:t>
            </a:fld>
            <a:endParaRPr lang="en-US" altLang="en-US" sz="1200" b="0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735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B71C1D-317B-4817-AE39-9ACA4E120808}" type="slidenum">
              <a:rPr lang="en-US" altLang="en-US" sz="1200" b="0" smtClean="0"/>
              <a:pPr/>
              <a:t>18</a:t>
            </a:fld>
            <a:endParaRPr lang="en-US" altLang="en-US" sz="1200" b="0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594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B71C1D-317B-4817-AE39-9ACA4E120808}" type="slidenum">
              <a:rPr lang="en-US" altLang="en-US" sz="1200" b="0" smtClean="0"/>
              <a:pPr/>
              <a:t>19</a:t>
            </a:fld>
            <a:endParaRPr lang="en-US" altLang="en-US" sz="1200" b="0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001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9B80DD-79FB-4B68-B15B-898D821C9D96}" type="slidenum">
              <a:rPr lang="en-US" altLang="en-US" sz="1200" b="0" smtClean="0"/>
              <a:pPr/>
              <a:t>20</a:t>
            </a:fld>
            <a:endParaRPr lang="en-US" altLang="en-US" sz="1200" b="0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8644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4515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106E2E-F668-4D1D-BA61-FE60F638538A}" type="slidenum">
              <a:rPr lang="en-US" altLang="en-US" sz="1200" b="0" smtClean="0"/>
              <a:pPr/>
              <a:t>22</a:t>
            </a:fld>
            <a:endParaRPr lang="en-US" altLang="en-US" sz="1200" b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55" tIns="46132" rIns="93855" bIns="46132"/>
          <a:lstStyle/>
          <a:p>
            <a:endParaRPr lang="en-US" altLang="en-US"/>
          </a:p>
        </p:txBody>
      </p:sp>
      <p:sp>
        <p:nvSpPr>
          <p:cNvPr id="2560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7388"/>
            <a:ext cx="4583113" cy="3436937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20018716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9CD144-A1C6-4261-BE71-E4894D448F19}" type="slidenum">
              <a:rPr lang="en-US" altLang="en-US" sz="1200" b="0" smtClean="0"/>
              <a:pPr/>
              <a:t>23</a:t>
            </a:fld>
            <a:endParaRPr lang="en-US" altLang="en-US" sz="1200" b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3522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4D11D96-1C16-4369-96C0-40C4208010A9}" type="slidenum">
              <a:rPr lang="en-US" altLang="en-US" sz="1200" b="0" smtClean="0"/>
              <a:pPr/>
              <a:t>24</a:t>
            </a:fld>
            <a:endParaRPr lang="en-US" altLang="en-US" sz="1200" b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641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FC20B6-6592-47AD-A7AD-B02567CE6B7E}" type="slidenum">
              <a:rPr lang="en-US" altLang="en-US" sz="1200" b="0" smtClean="0"/>
              <a:pPr/>
              <a:t>25</a:t>
            </a:fld>
            <a:endParaRPr lang="en-US" altLang="en-US" sz="1200" b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749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3740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CEFA0D-F764-4E9F-8F69-0F6BDBFB67B3}" type="slidenum">
              <a:rPr lang="en-US" altLang="en-US" sz="1200" b="0" smtClean="0"/>
              <a:pPr/>
              <a:t>26</a:t>
            </a:fld>
            <a:endParaRPr lang="en-US" altLang="en-US" sz="1200" b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7575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4F1C71-BE36-4A9F-8A2B-752C224256D4}" type="slidenum">
              <a:rPr lang="en-US" altLang="en-US" sz="1200" b="0" smtClean="0"/>
              <a:pPr/>
              <a:t>27</a:t>
            </a:fld>
            <a:endParaRPr lang="en-US" altLang="en-US" sz="1200" b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3468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67673BC-02A0-4F1B-9F5C-466314DD3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23677-0E4F-4982-95A7-5CE0D047C40F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234946" name="Rectangle 2">
            <a:extLst>
              <a:ext uri="{FF2B5EF4-FFF2-40B4-BE49-F238E27FC236}">
                <a16:creationId xmlns:a16="http://schemas.microsoft.com/office/drawing/2014/main" id="{BEF0D635-B997-4DDD-808C-3D214D40CE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4947" name="Rectangle 3">
            <a:extLst>
              <a:ext uri="{FF2B5EF4-FFF2-40B4-BE49-F238E27FC236}">
                <a16:creationId xmlns:a16="http://schemas.microsoft.com/office/drawing/2014/main" id="{A4601890-56D8-4934-A2B3-EF68B83277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77F194E-D0B3-496B-B9EB-24B8CE5F2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BB381F-94B0-4000-A771-1F9EA2AF9A2D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235970" name="Rectangle 2">
            <a:extLst>
              <a:ext uri="{FF2B5EF4-FFF2-40B4-BE49-F238E27FC236}">
                <a16:creationId xmlns:a16="http://schemas.microsoft.com/office/drawing/2014/main" id="{DEFCDAC7-819C-4941-86B3-49AC546335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5971" name="Rectangle 3">
            <a:extLst>
              <a:ext uri="{FF2B5EF4-FFF2-40B4-BE49-F238E27FC236}">
                <a16:creationId xmlns:a16="http://schemas.microsoft.com/office/drawing/2014/main" id="{EDAF177E-8C47-4E15-A8D1-7057879A91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6B8363F-1AB3-4A87-9308-DD467E7318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1123CB-F7CB-4C8E-BA0D-5B061E5C5595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239042" name="Rectangle 2">
            <a:extLst>
              <a:ext uri="{FF2B5EF4-FFF2-40B4-BE49-F238E27FC236}">
                <a16:creationId xmlns:a16="http://schemas.microsoft.com/office/drawing/2014/main" id="{4E8FE821-9261-4114-8E53-1D7348F3A7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43" name="Rectangle 3">
            <a:extLst>
              <a:ext uri="{FF2B5EF4-FFF2-40B4-BE49-F238E27FC236}">
                <a16:creationId xmlns:a16="http://schemas.microsoft.com/office/drawing/2014/main" id="{908FD5D5-6187-4995-83B4-7994F41BC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387B19-7821-4A5D-8D20-89EC3FE6B0EF}" type="slidenum">
              <a:rPr lang="en-US" altLang="en-US" sz="1200" b="0" smtClean="0"/>
              <a:pPr/>
              <a:t>31</a:t>
            </a:fld>
            <a:endParaRPr lang="en-US" altLang="en-US" sz="1200" b="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682625"/>
            <a:ext cx="4545012" cy="3408363"/>
          </a:xfrm>
          <a:ln w="12700"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318000"/>
            <a:ext cx="5041900" cy="4165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71" tIns="46936" rIns="93871" bIns="46936"/>
          <a:lstStyle/>
          <a:p>
            <a:pPr defTabSz="962025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5645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106E2E-F668-4D1D-BA61-FE60F638538A}" type="slidenum">
              <a:rPr lang="en-US" altLang="en-US" sz="1200" b="0" smtClean="0"/>
              <a:pPr/>
              <a:t>32</a:t>
            </a:fld>
            <a:endParaRPr lang="en-US" altLang="en-US" sz="1200" b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855" tIns="46132" rIns="93855" bIns="46132"/>
          <a:lstStyle/>
          <a:p>
            <a:endParaRPr lang="en-US" altLang="en-US"/>
          </a:p>
        </p:txBody>
      </p:sp>
      <p:sp>
        <p:nvSpPr>
          <p:cNvPr id="2560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7388"/>
            <a:ext cx="4583113" cy="3436937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6552318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A5CA2D-D724-4E71-869A-0851FFAC9B1E}" type="slidenum">
              <a:rPr lang="en-US" altLang="en-US" sz="1200" b="0" smtClean="0"/>
              <a:pPr/>
              <a:t>33</a:t>
            </a:fld>
            <a:endParaRPr lang="en-US" altLang="en-US" sz="1200" b="0"/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870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4272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715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633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9F54DEF-475E-4406-92E1-35D782B7DCB6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2107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9F54DEF-475E-4406-92E1-35D782B7DCB6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254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816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5988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B71C1D-317B-4817-AE39-9ACA4E120808}" type="slidenum">
              <a:rPr lang="en-US" altLang="en-US" sz="1200" b="0" smtClean="0"/>
              <a:pPr/>
              <a:t>13</a:t>
            </a:fld>
            <a:endParaRPr lang="en-US" altLang="en-US" sz="1200" b="0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32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46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5200" y="640080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4008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2133600" cy="365125"/>
          </a:xfrm>
        </p:spPr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6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64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70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1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58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53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10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8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7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9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93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400800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628" y="0"/>
            <a:ext cx="1071372" cy="56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705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fred.stlouisfed.org/graph/?g=BdTo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fred.stlouisfed.org/graph/?g=sklT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fred.stlouisfed.org/graph/?g=Bcub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fred.stlouisfed.org/graph/?g=Bckm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D6221B90-34F9-49A4-9C13-41F828FCA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286000"/>
            <a:ext cx="4953000" cy="0"/>
          </a:xfrm>
          <a:prstGeom prst="line">
            <a:avLst/>
          </a:prstGeom>
          <a:noFill/>
          <a:ln w="76200">
            <a:solidFill>
              <a:srgbClr val="99FF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46" y="3276600"/>
            <a:ext cx="8948854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Liquidity, Markets and Trading in Action</a:t>
            </a:r>
            <a:r>
              <a:rPr lang="en-US" altLang="en-US" sz="3200" i="1" dirty="0"/>
              <a:t> </a:t>
            </a:r>
          </a:p>
          <a:p>
            <a:r>
              <a:rPr lang="en-US" altLang="en-US" sz="2800" dirty="0"/>
              <a:t>Deniz Ozenbas, Michael Pagano, Robert Schwartz, and Bruce Weber, Springer, 2021, </a:t>
            </a:r>
            <a:r>
              <a:rPr lang="en-US" altLang="en-US" sz="2800" i="1" dirty="0"/>
              <a:t>forthcoming</a:t>
            </a:r>
            <a:endParaRPr lang="en-US" altLang="en-US" sz="3200" i="1" dirty="0"/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48D783FE-DC58-4544-BC26-B79F6AF14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4800"/>
            <a:ext cx="8567854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Liquidity and the Impact of Information Shocks: </a:t>
            </a:r>
          </a:p>
          <a:p>
            <a:pPr algn="ctr"/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Macroeconomics Course Application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 algn="ctr"/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 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>
            <a:extLst>
              <a:ext uri="{FF2B5EF4-FFF2-40B4-BE49-F238E27FC236}">
                <a16:creationId xmlns:a16="http://schemas.microsoft.com/office/drawing/2014/main" id="{5DCF06C2-29F9-43DF-BC38-1B2CD5BF6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7579"/>
            <a:ext cx="7772400" cy="95410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Investment, Corporate Profits, &amp; </a:t>
            </a:r>
          </a:p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Stock Prices are Positively Correlated</a:t>
            </a:r>
            <a:endParaRPr lang="en-US" altLang="en-US" sz="28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BEC751CD-CD27-48F6-A66B-CDE97279531D}"/>
              </a:ext>
            </a:extLst>
          </p:cNvPr>
          <p:cNvSpPr txBox="1">
            <a:spLocks/>
          </p:cNvSpPr>
          <p:nvPr/>
        </p:nvSpPr>
        <p:spPr bwMode="auto">
          <a:xfrm>
            <a:off x="3505200" y="6263196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10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98C9E70B-DD70-40F6-8A4C-D4CC660527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325" y="1175772"/>
            <a:ext cx="7600950" cy="512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230013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7871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73" y="227936"/>
            <a:ext cx="7588424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Business Cycle, Interest Rates, and Interactive Feedback Loops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2209800"/>
            <a:ext cx="8458199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Individual decisions by </a:t>
            </a:r>
            <a:r>
              <a:rPr lang="en-US" altLang="en-US" sz="2400" dirty="0">
                <a:solidFill>
                  <a:srgbClr val="FFFF00"/>
                </a:solidFill>
              </a:rPr>
              <a:t>Consumers</a:t>
            </a:r>
            <a:r>
              <a:rPr lang="en-US" altLang="en-US" sz="2400" dirty="0"/>
              <a:t>, </a:t>
            </a:r>
            <a:r>
              <a:rPr lang="en-US" altLang="en-US" sz="2400" dirty="0">
                <a:solidFill>
                  <a:srgbClr val="FFFF00"/>
                </a:solidFill>
              </a:rPr>
              <a:t>Businesses</a:t>
            </a:r>
            <a:r>
              <a:rPr lang="en-US" altLang="en-US" sz="2400" dirty="0"/>
              <a:t>, </a:t>
            </a:r>
            <a:r>
              <a:rPr lang="en-US" altLang="en-US" sz="2400" dirty="0">
                <a:solidFill>
                  <a:srgbClr val="FFFF00"/>
                </a:solidFill>
              </a:rPr>
              <a:t>Investors</a:t>
            </a:r>
            <a:r>
              <a:rPr lang="en-US" altLang="en-US" sz="2400" dirty="0"/>
              <a:t>, and </a:t>
            </a:r>
            <a:r>
              <a:rPr lang="en-US" altLang="en-US" sz="2400" dirty="0">
                <a:solidFill>
                  <a:srgbClr val="FFFF00"/>
                </a:solidFill>
              </a:rPr>
              <a:t>Government </a:t>
            </a:r>
            <a:r>
              <a:rPr lang="en-US" altLang="en-US" sz="2400" dirty="0"/>
              <a:t>lead to fluctuations in GDP and the demand for money to create </a:t>
            </a:r>
            <a:r>
              <a:rPr lang="en-US" altLang="en-US" sz="2400" dirty="0">
                <a:solidFill>
                  <a:srgbClr val="FFFF00"/>
                </a:solidFill>
              </a:rPr>
              <a:t>“Business Cycles”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FFFF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FF00"/>
                </a:solidFill>
              </a:rPr>
              <a:t>Interest Rates</a:t>
            </a:r>
            <a:r>
              <a:rPr lang="en-US" altLang="en-US" sz="2400" dirty="0"/>
              <a:t> and </a:t>
            </a:r>
            <a:r>
              <a:rPr lang="en-US" altLang="en-US" sz="2400" dirty="0">
                <a:solidFill>
                  <a:srgbClr val="FFFF00"/>
                </a:solidFill>
              </a:rPr>
              <a:t>Prices</a:t>
            </a:r>
            <a:r>
              <a:rPr lang="en-US" altLang="en-US" sz="2400" dirty="0"/>
              <a:t> respond to these fluctuations and move upward during an economic </a:t>
            </a:r>
            <a:r>
              <a:rPr lang="en-US" altLang="en-US" sz="2400" dirty="0">
                <a:solidFill>
                  <a:srgbClr val="FFFF00"/>
                </a:solidFill>
              </a:rPr>
              <a:t>“Boom”</a:t>
            </a:r>
            <a:r>
              <a:rPr lang="en-US" altLang="en-US" sz="2400" dirty="0"/>
              <a:t> and downward during a </a:t>
            </a:r>
            <a:r>
              <a:rPr lang="en-US" altLang="en-US" sz="2400" dirty="0">
                <a:solidFill>
                  <a:srgbClr val="FFFF00"/>
                </a:solidFill>
              </a:rPr>
              <a:t>“Bust”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FFFF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FF00"/>
                </a:solidFill>
              </a:rPr>
              <a:t>Changes in </a:t>
            </a:r>
            <a:r>
              <a:rPr lang="en-US" altLang="en-US" sz="2400" u="sng" dirty="0">
                <a:solidFill>
                  <a:srgbClr val="FFFF00"/>
                </a:solidFill>
              </a:rPr>
              <a:t>Interest Rates</a:t>
            </a:r>
            <a:r>
              <a:rPr lang="en-US" altLang="en-US" sz="2400" dirty="0">
                <a:solidFill>
                  <a:srgbClr val="FFFF00"/>
                </a:solidFill>
              </a:rPr>
              <a:t> are a key </a:t>
            </a:r>
            <a:r>
              <a:rPr lang="en-US" altLang="en-US" sz="2400" u="sng" dirty="0">
                <a:solidFill>
                  <a:srgbClr val="FFFF00"/>
                </a:solidFill>
              </a:rPr>
              <a:t>Signal</a:t>
            </a:r>
            <a:r>
              <a:rPr lang="en-US" altLang="en-US" sz="2400" dirty="0">
                <a:solidFill>
                  <a:srgbClr val="FFFF00"/>
                </a:solidFill>
              </a:rPr>
              <a:t> of Macro conditions that all “players” must follow.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25385" y="1586033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BEB53D0A-C811-424F-B884-FB6D03C7FCAE}"/>
              </a:ext>
            </a:extLst>
          </p:cNvPr>
          <p:cNvSpPr txBox="1">
            <a:spLocks/>
          </p:cNvSpPr>
          <p:nvPr/>
        </p:nvSpPr>
        <p:spPr bwMode="auto">
          <a:xfrm>
            <a:off x="3559085" y="6172864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11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818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7" name="Picture 3">
            <a:extLst>
              <a:ext uri="{FF2B5EF4-FFF2-40B4-BE49-F238E27FC236}">
                <a16:creationId xmlns:a16="http://schemas.microsoft.com/office/drawing/2014/main" id="{5874A732-3276-4E35-99AC-CF34DFD65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13406"/>
            <a:ext cx="7150100" cy="517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EAC07E8C-2B26-4410-9729-F625BA378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293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Stylized View of the Business Cycle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41926EA-9BD2-4906-920E-8C503CC6FCB3}"/>
              </a:ext>
            </a:extLst>
          </p:cNvPr>
          <p:cNvSpPr txBox="1">
            <a:spLocks/>
          </p:cNvSpPr>
          <p:nvPr/>
        </p:nvSpPr>
        <p:spPr bwMode="auto">
          <a:xfrm>
            <a:off x="3429000" y="6219976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12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F44D1451-AE53-4974-AEF9-F58758BE7DF4}" type="slidenum">
              <a:rPr lang="en-US" altLang="en-US" sz="1400" b="0" smtClean="0">
                <a:solidFill>
                  <a:srgbClr val="FFFFFF"/>
                </a:solidFill>
              </a:rPr>
              <a:pPr/>
              <a:t>13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174084" name="Text Box 3"/>
          <p:cNvSpPr txBox="1">
            <a:spLocks noChangeArrowheads="1"/>
          </p:cNvSpPr>
          <p:nvPr/>
        </p:nvSpPr>
        <p:spPr bwMode="auto">
          <a:xfrm>
            <a:off x="333159" y="1236333"/>
            <a:ext cx="88138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rgbClr val="FFFF00"/>
                </a:solidFill>
              </a:rPr>
              <a:t> Virtuous Cycle:</a:t>
            </a:r>
            <a:r>
              <a:rPr lang="en-US" altLang="en-US" sz="3200" b="0" dirty="0"/>
              <a:t> when </a:t>
            </a:r>
            <a:r>
              <a:rPr lang="en-US" altLang="en-US" sz="3200" u="sng" dirty="0">
                <a:solidFill>
                  <a:srgbClr val="FFFF00"/>
                </a:solidFill>
              </a:rPr>
              <a:t>positive</a:t>
            </a:r>
            <a:r>
              <a:rPr lang="en-US" altLang="en-US" sz="3200" b="0" dirty="0"/>
              <a:t> economic factors reinforce each other, e.g.,</a:t>
            </a:r>
            <a:endParaRPr lang="en-US" altLang="en-US" b="0" dirty="0"/>
          </a:p>
          <a:p>
            <a:pPr lvl="1"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b="0" dirty="0"/>
              <a:t>Strong Employment =&gt; More Consumer Spending =&gt; Larger Bus. Profits =&gt; Increased Bus. Investment =&gt; Further Employment Gains…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endParaRPr lang="en-US" altLang="en-US" sz="3200" b="0" dirty="0">
              <a:solidFill>
                <a:srgbClr val="FFFF00"/>
              </a:solidFill>
            </a:endParaRP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rgbClr val="FFFF00"/>
                </a:solidFill>
              </a:rPr>
              <a:t> Vicious Cycle:</a:t>
            </a:r>
            <a:r>
              <a:rPr lang="en-US" altLang="en-US" sz="3200" b="0" dirty="0"/>
              <a:t> when </a:t>
            </a:r>
            <a:r>
              <a:rPr lang="en-US" altLang="en-US" sz="3200" u="sng" dirty="0">
                <a:solidFill>
                  <a:srgbClr val="FFFF00"/>
                </a:solidFill>
              </a:rPr>
              <a:t>negative</a:t>
            </a:r>
            <a:r>
              <a:rPr lang="en-US" altLang="en-US" sz="3200" b="0" dirty="0"/>
              <a:t> economic factors reinforce each other, e.g., </a:t>
            </a:r>
          </a:p>
          <a:p>
            <a:pPr lvl="1"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b="0" dirty="0"/>
              <a:t>Weak Employment =&gt; Less Consumer Spending =&gt; Smaller Bus. Profits =&gt; Decreased Bus. Investment =&gt; Further Employment Losses…</a:t>
            </a:r>
          </a:p>
          <a:p>
            <a:pPr>
              <a:buClr>
                <a:srgbClr val="99FF33"/>
              </a:buClr>
            </a:pPr>
            <a:endParaRPr lang="en-US" altLang="en-US" sz="3200" b="0" i="1" dirty="0">
              <a:solidFill>
                <a:schemeClr val="bg1"/>
              </a:solidFill>
            </a:endParaRPr>
          </a:p>
        </p:txBody>
      </p:sp>
      <p:grpSp>
        <p:nvGrpSpPr>
          <p:cNvPr id="174085" name="Group 4"/>
          <p:cNvGrpSpPr>
            <a:grpSpLocks/>
          </p:cNvGrpSpPr>
          <p:nvPr/>
        </p:nvGrpSpPr>
        <p:grpSpPr bwMode="auto">
          <a:xfrm>
            <a:off x="685800" y="972222"/>
            <a:ext cx="7772400" cy="152400"/>
            <a:chOff x="768" y="1344"/>
            <a:chExt cx="4752" cy="96"/>
          </a:xfrm>
        </p:grpSpPr>
        <p:sp>
          <p:nvSpPr>
            <p:cNvPr id="174086" name="Rectangle 5"/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087" name="Rectangle 6"/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75CFDF67-4E20-4370-A601-8A225050F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293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Vicious vs. Virtuous Business Cycles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059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4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7871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73" y="227936"/>
            <a:ext cx="7588424" cy="5847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Possible Reactions to Interest Rate Signals</a:t>
            </a:r>
            <a:endParaRPr lang="en-US" altLang="en-US" sz="32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447799"/>
            <a:ext cx="8458199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When long-term interest rates </a:t>
            </a:r>
            <a:r>
              <a:rPr lang="en-US" altLang="en-US" sz="2800" u="sng" dirty="0">
                <a:solidFill>
                  <a:srgbClr val="FFFF00"/>
                </a:solidFill>
              </a:rPr>
              <a:t>rise</a:t>
            </a:r>
            <a:r>
              <a:rPr lang="en-US" altLang="en-US" sz="2800" dirty="0"/>
              <a:t> because of a </a:t>
            </a:r>
            <a:r>
              <a:rPr lang="en-US" altLang="en-US" sz="2800" dirty="0">
                <a:solidFill>
                  <a:srgbClr val="FFFF00"/>
                </a:solidFill>
              </a:rPr>
              <a:t>“virtuous”</a:t>
            </a:r>
            <a:r>
              <a:rPr lang="en-US" altLang="en-US" sz="2800" dirty="0"/>
              <a:t> cycle: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Investors</a:t>
            </a:r>
            <a:r>
              <a:rPr lang="en-US" altLang="en-US" sz="2800" dirty="0"/>
              <a:t> shift </a:t>
            </a:r>
            <a:r>
              <a:rPr lang="en-US" altLang="en-US" sz="2800" u="sng" dirty="0"/>
              <a:t>more</a:t>
            </a:r>
            <a:r>
              <a:rPr lang="en-US" altLang="en-US" sz="2800" dirty="0"/>
              <a:t> money into the </a:t>
            </a:r>
            <a:r>
              <a:rPr lang="en-US" altLang="en-US" sz="2800" dirty="0">
                <a:solidFill>
                  <a:srgbClr val="FFFF00"/>
                </a:solidFill>
              </a:rPr>
              <a:t>stock</a:t>
            </a:r>
            <a:r>
              <a:rPr lang="en-US" altLang="en-US" sz="2800" dirty="0"/>
              <a:t> market and </a:t>
            </a:r>
            <a:r>
              <a:rPr lang="en-US" altLang="en-US" sz="2800" u="sng" dirty="0"/>
              <a:t>out</a:t>
            </a:r>
            <a:r>
              <a:rPr lang="en-US" altLang="en-US" sz="2800" dirty="0"/>
              <a:t> of the </a:t>
            </a:r>
            <a:r>
              <a:rPr lang="en-US" altLang="en-US" sz="2800" dirty="0">
                <a:solidFill>
                  <a:srgbClr val="FFFF00"/>
                </a:solidFill>
              </a:rPr>
              <a:t>bond</a:t>
            </a:r>
            <a:r>
              <a:rPr lang="en-US" altLang="en-US" sz="2800" dirty="0"/>
              <a:t> market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Businesses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rgbClr val="FFFF00"/>
                </a:solidFill>
              </a:rPr>
              <a:t>Consumers</a:t>
            </a:r>
            <a:r>
              <a:rPr lang="en-US" altLang="en-US" sz="2800" dirty="0"/>
              <a:t> are </a:t>
            </a:r>
            <a:r>
              <a:rPr lang="en-US" altLang="en-US" sz="2800" u="sng" dirty="0"/>
              <a:t>both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confident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rgbClr val="FFFF00"/>
                </a:solidFill>
              </a:rPr>
              <a:t>spend</a:t>
            </a:r>
            <a:r>
              <a:rPr lang="en-US" altLang="en-US" sz="2800" dirty="0"/>
              <a:t> </a:t>
            </a:r>
            <a:r>
              <a:rPr lang="en-US" altLang="en-US" sz="2800" u="sng" dirty="0"/>
              <a:t>more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altLang="en-US" sz="2800" dirty="0">
              <a:solidFill>
                <a:srgbClr val="FFFF00"/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Fed</a:t>
            </a:r>
            <a:r>
              <a:rPr lang="en-US" altLang="en-US" sz="2800" dirty="0"/>
              <a:t> might want to avoid “over-heating” by and </a:t>
            </a:r>
            <a:r>
              <a:rPr lang="en-US" altLang="en-US" sz="2800" u="sng" dirty="0"/>
              <a:t>raising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Fed Funds rate</a:t>
            </a:r>
            <a:r>
              <a:rPr lang="en-US" altLang="en-US" sz="2800" dirty="0"/>
              <a:t> and </a:t>
            </a:r>
            <a:r>
              <a:rPr lang="en-US" altLang="en-US" sz="2800" u="sng" dirty="0"/>
              <a:t>selling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Treasurys</a:t>
            </a:r>
            <a:r>
              <a:rPr lang="en-US" altLang="en-US" sz="2800" dirty="0"/>
              <a:t> via “OMO” in financial markets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800" dirty="0">
              <a:solidFill>
                <a:srgbClr val="FFFF00"/>
              </a:solidFill>
            </a:endParaRP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25385" y="1092155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BEB53D0A-C811-424F-B884-FB6D03C7FCAE}"/>
              </a:ext>
            </a:extLst>
          </p:cNvPr>
          <p:cNvSpPr txBox="1">
            <a:spLocks/>
          </p:cNvSpPr>
          <p:nvPr/>
        </p:nvSpPr>
        <p:spPr bwMode="auto">
          <a:xfrm>
            <a:off x="3505200" y="6159891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14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113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7871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73" y="227936"/>
            <a:ext cx="7588424" cy="5847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Reactions to Interest Rate Signals </a:t>
            </a:r>
            <a:r>
              <a:rPr lang="en-US" altLang="en-US" sz="32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(cont.)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447799"/>
            <a:ext cx="8458199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When long-term interest rates </a:t>
            </a:r>
            <a:r>
              <a:rPr lang="en-US" altLang="en-US" sz="2800" u="sng" dirty="0">
                <a:solidFill>
                  <a:srgbClr val="FFFF00"/>
                </a:solidFill>
              </a:rPr>
              <a:t>fall</a:t>
            </a:r>
            <a:r>
              <a:rPr lang="en-US" altLang="en-US" sz="2800" dirty="0"/>
              <a:t> because of a </a:t>
            </a:r>
            <a:r>
              <a:rPr lang="en-US" altLang="en-US" sz="2800" dirty="0">
                <a:solidFill>
                  <a:srgbClr val="FFFF00"/>
                </a:solidFill>
              </a:rPr>
              <a:t>“vicious”</a:t>
            </a:r>
            <a:r>
              <a:rPr lang="en-US" altLang="en-US" sz="2800" dirty="0"/>
              <a:t> cycle: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Investors</a:t>
            </a:r>
            <a:r>
              <a:rPr lang="en-US" altLang="en-US" sz="2800" dirty="0"/>
              <a:t> shift money </a:t>
            </a:r>
            <a:r>
              <a:rPr lang="en-US" altLang="en-US" sz="2800" u="sng" dirty="0"/>
              <a:t>out</a:t>
            </a:r>
            <a:r>
              <a:rPr lang="en-US" altLang="en-US" sz="2800" dirty="0"/>
              <a:t> of the </a:t>
            </a:r>
            <a:r>
              <a:rPr lang="en-US" altLang="en-US" sz="2800" dirty="0">
                <a:solidFill>
                  <a:srgbClr val="FFFF00"/>
                </a:solidFill>
              </a:rPr>
              <a:t>stock</a:t>
            </a:r>
            <a:r>
              <a:rPr lang="en-US" altLang="en-US" sz="2800" dirty="0"/>
              <a:t> market and </a:t>
            </a:r>
            <a:r>
              <a:rPr lang="en-US" altLang="en-US" sz="2800" u="sng" dirty="0"/>
              <a:t>into</a:t>
            </a:r>
            <a:r>
              <a:rPr lang="en-US" altLang="en-US" sz="2800" dirty="0"/>
              <a:t> the </a:t>
            </a:r>
            <a:r>
              <a:rPr lang="en-US" altLang="en-US" sz="2800" dirty="0">
                <a:solidFill>
                  <a:srgbClr val="FFFF00"/>
                </a:solidFill>
              </a:rPr>
              <a:t>bond</a:t>
            </a:r>
            <a:r>
              <a:rPr lang="en-US" altLang="en-US" sz="2800" dirty="0"/>
              <a:t> market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Businesses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rgbClr val="FFFF00"/>
                </a:solidFill>
              </a:rPr>
              <a:t>Consumers</a:t>
            </a:r>
            <a:r>
              <a:rPr lang="en-US" altLang="en-US" sz="2800" dirty="0"/>
              <a:t> are </a:t>
            </a:r>
            <a:r>
              <a:rPr lang="en-US" altLang="en-US" sz="2800" u="sng" dirty="0"/>
              <a:t>both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nervous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rgbClr val="FFFF00"/>
                </a:solidFill>
              </a:rPr>
              <a:t>spend</a:t>
            </a:r>
            <a:r>
              <a:rPr lang="en-US" altLang="en-US" sz="2800" dirty="0"/>
              <a:t> </a:t>
            </a:r>
            <a:r>
              <a:rPr lang="en-US" altLang="en-US" sz="2800" u="sng" dirty="0"/>
              <a:t>less</a:t>
            </a:r>
          </a:p>
          <a:p>
            <a:pPr lvl="1" indent="0"/>
            <a:endParaRPr lang="en-US" altLang="en-US" sz="2800" u="sng" dirty="0"/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Fed</a:t>
            </a:r>
            <a:r>
              <a:rPr lang="en-US" altLang="en-US" sz="2800" dirty="0"/>
              <a:t> might want to reverse any “cooling-off” by </a:t>
            </a:r>
            <a:r>
              <a:rPr lang="en-US" altLang="en-US" sz="2800" u="sng" dirty="0"/>
              <a:t>lowering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Fed Funds rate</a:t>
            </a:r>
            <a:r>
              <a:rPr lang="en-US" altLang="en-US" sz="2800" dirty="0"/>
              <a:t> and </a:t>
            </a:r>
            <a:r>
              <a:rPr lang="en-US" altLang="en-US" sz="2800" u="sng" dirty="0"/>
              <a:t>buying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Treasurys</a:t>
            </a:r>
            <a:r>
              <a:rPr lang="en-US" altLang="en-US" sz="2800" dirty="0"/>
              <a:t> via “OMO” in financial markets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25385" y="1092155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BEB53D0A-C811-424F-B884-FB6D03C7FCAE}"/>
              </a:ext>
            </a:extLst>
          </p:cNvPr>
          <p:cNvSpPr txBox="1">
            <a:spLocks/>
          </p:cNvSpPr>
          <p:nvPr/>
        </p:nvSpPr>
        <p:spPr bwMode="auto">
          <a:xfrm>
            <a:off x="3505200" y="625357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15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08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1" name="Rectangle 3">
            <a:extLst>
              <a:ext uri="{FF2B5EF4-FFF2-40B4-BE49-F238E27FC236}">
                <a16:creationId xmlns:a16="http://schemas.microsoft.com/office/drawing/2014/main" id="{89EB245A-73A4-474E-9453-A3146A799F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799" y="1356634"/>
            <a:ext cx="79248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controlled by the </a:t>
            </a: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Reserve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has </a:t>
            </a: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competing goals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</a:pP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Stimulate healthy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growth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b="1" i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inflation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a manageable level.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tools are the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 Funds rate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Market Operations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Fiscal Policy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controlled by the </a:t>
            </a: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Government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has </a:t>
            </a: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key tools: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Discretionary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government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spending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-related CARES Act, infrastructure, military),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enact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taxes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(to increase Govt. Revenue), and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 Stabilizers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(e.g., income taxes, unemployment benefits).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8AD5F7B5-13E8-40E2-BD67-8D80B3EFCCB6}"/>
              </a:ext>
            </a:extLst>
          </p:cNvPr>
          <p:cNvSpPr txBox="1">
            <a:spLocks/>
          </p:cNvSpPr>
          <p:nvPr/>
        </p:nvSpPr>
        <p:spPr bwMode="auto">
          <a:xfrm>
            <a:off x="3505200" y="613356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16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7B58057E-BF84-4814-9948-FD66CF389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265390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Cycles &amp; Government Actions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F44D1451-AE53-4974-AEF9-F58758BE7DF4}" type="slidenum">
              <a:rPr lang="en-US" altLang="en-US" sz="1400" b="0" smtClean="0">
                <a:solidFill>
                  <a:srgbClr val="FFFFFF"/>
                </a:solidFill>
              </a:rPr>
              <a:pPr/>
              <a:t>17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174084" name="Text Box 3"/>
          <p:cNvSpPr txBox="1">
            <a:spLocks noChangeArrowheads="1"/>
          </p:cNvSpPr>
          <p:nvPr/>
        </p:nvSpPr>
        <p:spPr bwMode="auto">
          <a:xfrm>
            <a:off x="533400" y="1304788"/>
            <a:ext cx="848064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b="0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rgbClr val="FFFF00"/>
                </a:solidFill>
              </a:rPr>
              <a:t>Yield Curve</a:t>
            </a:r>
            <a:r>
              <a:rPr lang="en-US" altLang="en-US" b="0" dirty="0">
                <a:solidFill>
                  <a:schemeClr val="bg1"/>
                </a:solidFill>
              </a:rPr>
              <a:t> </a:t>
            </a:r>
            <a:r>
              <a:rPr lang="en-US" altLang="en-US" b="0" dirty="0"/>
              <a:t>can be a </a:t>
            </a:r>
            <a:r>
              <a:rPr lang="en-US" altLang="en-US" u="sng" dirty="0">
                <a:solidFill>
                  <a:srgbClr val="FFFF00"/>
                </a:solidFill>
              </a:rPr>
              <a:t>Leading</a:t>
            </a:r>
            <a:r>
              <a:rPr lang="en-US" altLang="en-US" b="0" dirty="0"/>
              <a:t> indicator of</a:t>
            </a:r>
            <a:r>
              <a:rPr lang="en-US" altLang="en-US" b="0" dirty="0">
                <a:solidFill>
                  <a:schemeClr val="bg1"/>
                </a:solidFill>
              </a:rPr>
              <a:t> </a:t>
            </a:r>
            <a:r>
              <a:rPr lang="en-US" altLang="en-US" u="sng" dirty="0">
                <a:solidFill>
                  <a:srgbClr val="FFFF00"/>
                </a:solidFill>
              </a:rPr>
              <a:t>both</a:t>
            </a:r>
            <a:r>
              <a:rPr lang="en-US" altLang="en-US" b="0" dirty="0">
                <a:solidFill>
                  <a:schemeClr val="bg1"/>
                </a:solidFill>
              </a:rPr>
              <a:t> </a:t>
            </a:r>
            <a:r>
              <a:rPr lang="en-US" altLang="en-US" b="0" dirty="0"/>
              <a:t>the Stock Market and Economy.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endParaRPr lang="en-US" altLang="en-US" b="0" dirty="0"/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b="0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rgbClr val="FFFF00"/>
                </a:solidFill>
              </a:rPr>
              <a:t>Federal Reserve</a:t>
            </a:r>
            <a:r>
              <a:rPr lang="en-US" altLang="en-US" b="0" dirty="0"/>
              <a:t> sets </a:t>
            </a:r>
            <a:r>
              <a:rPr lang="en-US" altLang="en-US" b="0" u="sng" dirty="0"/>
              <a:t>short</a:t>
            </a:r>
            <a:r>
              <a:rPr lang="en-US" altLang="en-US" b="0" dirty="0"/>
              <a:t>-term rates </a:t>
            </a:r>
            <a:r>
              <a:rPr lang="en-US" altLang="en-US" i="1" dirty="0"/>
              <a:t>but…</a:t>
            </a:r>
            <a:r>
              <a:rPr lang="en-US" altLang="en-US" b="0" dirty="0"/>
              <a:t> 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endParaRPr lang="en-US" altLang="en-US" b="0" dirty="0"/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b="0" dirty="0"/>
              <a:t> </a:t>
            </a:r>
            <a:r>
              <a:rPr lang="en-US" altLang="en-US" b="0" u="sng" dirty="0"/>
              <a:t>Long</a:t>
            </a:r>
            <a:r>
              <a:rPr lang="en-US" altLang="en-US" b="0" dirty="0"/>
              <a:t>-term rates are set by </a:t>
            </a:r>
            <a:r>
              <a:rPr lang="en-US" altLang="en-US" dirty="0">
                <a:solidFill>
                  <a:srgbClr val="FFFF00"/>
                </a:solidFill>
              </a:rPr>
              <a:t>investor </a:t>
            </a:r>
            <a:r>
              <a:rPr lang="en-US" altLang="en-US" u="sng" dirty="0">
                <a:solidFill>
                  <a:srgbClr val="FFFF00"/>
                </a:solidFill>
              </a:rPr>
              <a:t>expectations</a:t>
            </a:r>
            <a:r>
              <a:rPr lang="en-US" altLang="en-US" b="0" dirty="0"/>
              <a:t> of economic growth </a:t>
            </a:r>
            <a:r>
              <a:rPr lang="en-US" altLang="en-US" b="0" u="sng" dirty="0"/>
              <a:t>and</a:t>
            </a:r>
            <a:r>
              <a:rPr lang="en-US" altLang="en-US" b="0" dirty="0"/>
              <a:t> inflation.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endParaRPr lang="en-US" altLang="en-US" b="0" dirty="0"/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b="0" dirty="0"/>
              <a:t> </a:t>
            </a:r>
            <a:r>
              <a:rPr lang="en-US" altLang="en-US" dirty="0"/>
              <a:t>Bonds and Money Market</a:t>
            </a:r>
            <a:r>
              <a:rPr lang="en-US" altLang="en-US" b="0" dirty="0"/>
              <a:t> instruments can be </a:t>
            </a:r>
            <a:r>
              <a:rPr lang="en-US" altLang="en-US" b="0" u="sng" dirty="0">
                <a:solidFill>
                  <a:srgbClr val="FFFF00"/>
                </a:solidFill>
              </a:rPr>
              <a:t>competitors</a:t>
            </a:r>
            <a:r>
              <a:rPr lang="en-US" altLang="en-US" b="0" dirty="0"/>
              <a:t> to </a:t>
            </a:r>
            <a:r>
              <a:rPr lang="en-US" altLang="en-US" dirty="0"/>
              <a:t>Stocks</a:t>
            </a:r>
            <a:r>
              <a:rPr lang="en-US" altLang="en-US" b="0" dirty="0"/>
              <a:t>, so investors </a:t>
            </a:r>
            <a:r>
              <a:rPr lang="en-US" altLang="en-US" b="0" dirty="0">
                <a:solidFill>
                  <a:srgbClr val="FFFF00"/>
                </a:solidFill>
              </a:rPr>
              <a:t>shift</a:t>
            </a:r>
            <a:r>
              <a:rPr lang="en-US" altLang="en-US" b="0" dirty="0"/>
              <a:t> between them depending on the direction of interest rates.</a:t>
            </a:r>
            <a:endParaRPr lang="en-US" altLang="en-US" b="0" dirty="0">
              <a:solidFill>
                <a:schemeClr val="bg1"/>
              </a:solidFill>
            </a:endParaRPr>
          </a:p>
        </p:txBody>
      </p:sp>
      <p:grpSp>
        <p:nvGrpSpPr>
          <p:cNvPr id="174085" name="Group 4"/>
          <p:cNvGrpSpPr>
            <a:grpSpLocks/>
          </p:cNvGrpSpPr>
          <p:nvPr/>
        </p:nvGrpSpPr>
        <p:grpSpPr bwMode="auto">
          <a:xfrm>
            <a:off x="685800" y="972222"/>
            <a:ext cx="7772400" cy="152400"/>
            <a:chOff x="768" y="1344"/>
            <a:chExt cx="4752" cy="96"/>
          </a:xfrm>
        </p:grpSpPr>
        <p:sp>
          <p:nvSpPr>
            <p:cNvPr id="174086" name="Rectangle 5"/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087" name="Rectangle 6"/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75CFDF67-4E20-4370-A601-8A225050F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5804"/>
            <a:ext cx="7899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Interest Rate Cycle &amp; Yield Curve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F44D1451-AE53-4974-AEF9-F58758BE7DF4}" type="slidenum">
              <a:rPr lang="en-US" altLang="en-US" sz="1400" b="0" smtClean="0">
                <a:solidFill>
                  <a:srgbClr val="FFFFFF"/>
                </a:solidFill>
              </a:rPr>
              <a:pPr/>
              <a:t>18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174084" name="Text Box 3"/>
          <p:cNvSpPr txBox="1">
            <a:spLocks noChangeArrowheads="1"/>
          </p:cNvSpPr>
          <p:nvPr/>
        </p:nvSpPr>
        <p:spPr bwMode="auto">
          <a:xfrm>
            <a:off x="347955" y="1639797"/>
            <a:ext cx="88138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600" b="0" dirty="0">
                <a:solidFill>
                  <a:schemeClr val="bg1"/>
                </a:solidFill>
              </a:rPr>
              <a:t> </a:t>
            </a:r>
            <a:r>
              <a:rPr lang="en-US" altLang="en-US" sz="3200" b="0" dirty="0"/>
              <a:t>The </a:t>
            </a:r>
            <a:r>
              <a:rPr lang="en-US" altLang="en-US" sz="3200" dirty="0">
                <a:solidFill>
                  <a:srgbClr val="FFFF00"/>
                </a:solidFill>
              </a:rPr>
              <a:t>Slope</a:t>
            </a:r>
            <a:r>
              <a:rPr lang="en-US" altLang="en-US" sz="3200" b="0" dirty="0"/>
              <a:t> of the </a:t>
            </a:r>
            <a:r>
              <a:rPr lang="en-US" altLang="en-US" sz="3200" dirty="0">
                <a:solidFill>
                  <a:srgbClr val="FFFF00"/>
                </a:solidFill>
              </a:rPr>
              <a:t>Yield Curve (YC)</a:t>
            </a:r>
            <a:r>
              <a:rPr lang="en-US" altLang="en-US" sz="3200" b="0" dirty="0">
                <a:solidFill>
                  <a:schemeClr val="bg1"/>
                </a:solidFill>
              </a:rPr>
              <a:t> </a:t>
            </a:r>
            <a:r>
              <a:rPr lang="en-US" altLang="en-US" sz="3200" b="0" dirty="0"/>
              <a:t>can help Investors, Businesses, Consumers, and the Government plan for the future:</a:t>
            </a:r>
          </a:p>
          <a:p>
            <a:pPr>
              <a:buClr>
                <a:srgbClr val="99FF33"/>
              </a:buClr>
            </a:pPr>
            <a:endParaRPr lang="en-US" altLang="en-US" sz="3200" b="0" dirty="0"/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rgbClr val="FFFF00"/>
                </a:solidFill>
              </a:rPr>
              <a:t>“Normal”</a:t>
            </a:r>
            <a:r>
              <a:rPr lang="en-US" altLang="en-US" sz="3200" b="0" dirty="0">
                <a:solidFill>
                  <a:srgbClr val="FFFF00"/>
                </a:solidFill>
              </a:rPr>
              <a:t> Upward Slope:</a:t>
            </a:r>
            <a:r>
              <a:rPr lang="en-US" altLang="en-US" sz="3200" b="0" dirty="0"/>
              <a:t> </a:t>
            </a:r>
            <a:r>
              <a:rPr lang="en-US" altLang="en-US" sz="3200" dirty="0"/>
              <a:t>Middle Bull</a:t>
            </a:r>
            <a:r>
              <a:rPr lang="en-US" altLang="en-US" sz="3200" b="0" dirty="0"/>
              <a:t> Market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rgbClr val="FFFF00"/>
                </a:solidFill>
              </a:rPr>
              <a:t>Steep</a:t>
            </a:r>
            <a:r>
              <a:rPr lang="en-US" altLang="en-US" sz="3200" b="0" dirty="0">
                <a:solidFill>
                  <a:srgbClr val="FFFF00"/>
                </a:solidFill>
              </a:rPr>
              <a:t>:</a:t>
            </a:r>
            <a:r>
              <a:rPr lang="en-US" altLang="en-US" sz="3200" b="0" dirty="0"/>
              <a:t> </a:t>
            </a:r>
            <a:r>
              <a:rPr lang="en-US" altLang="en-US" sz="3200" dirty="0"/>
              <a:t>New Bull</a:t>
            </a:r>
            <a:r>
              <a:rPr lang="en-US" altLang="en-US" sz="3200" b="0" dirty="0"/>
              <a:t> Market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rgbClr val="FFFF00"/>
                </a:solidFill>
              </a:rPr>
              <a:t>Inverted</a:t>
            </a:r>
            <a:r>
              <a:rPr lang="en-US" altLang="en-US" sz="3200" b="0" dirty="0">
                <a:solidFill>
                  <a:srgbClr val="FFFF00"/>
                </a:solidFill>
              </a:rPr>
              <a:t>:</a:t>
            </a:r>
            <a:r>
              <a:rPr lang="en-US" altLang="en-US" sz="3200" b="0" dirty="0"/>
              <a:t> </a:t>
            </a:r>
            <a:r>
              <a:rPr lang="en-US" altLang="en-US" sz="3200" dirty="0"/>
              <a:t>Bearish</a:t>
            </a:r>
            <a:r>
              <a:rPr lang="en-US" altLang="en-US" sz="3200" b="0" dirty="0"/>
              <a:t> Stock Market</a:t>
            </a: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200" dirty="0">
                <a:solidFill>
                  <a:srgbClr val="FFFF00"/>
                </a:solidFill>
              </a:rPr>
              <a:t>Flat</a:t>
            </a:r>
            <a:r>
              <a:rPr lang="en-US" altLang="en-US" sz="3200" b="0" dirty="0">
                <a:solidFill>
                  <a:srgbClr val="FFFF00"/>
                </a:solidFill>
              </a:rPr>
              <a:t> YC (no slope):</a:t>
            </a:r>
            <a:r>
              <a:rPr lang="en-US" altLang="en-US" sz="3200" b="0" dirty="0"/>
              <a:t> </a:t>
            </a:r>
            <a:r>
              <a:rPr lang="en-US" altLang="en-US" sz="3200" dirty="0"/>
              <a:t>Mixed</a:t>
            </a:r>
            <a:r>
              <a:rPr lang="en-US" altLang="en-US" sz="3200" b="0" dirty="0"/>
              <a:t> (Neither Bull nor Bear)</a:t>
            </a:r>
            <a:r>
              <a:rPr lang="en-US" altLang="en-US" sz="3200" b="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4085" name="Group 4"/>
          <p:cNvGrpSpPr>
            <a:grpSpLocks/>
          </p:cNvGrpSpPr>
          <p:nvPr/>
        </p:nvGrpSpPr>
        <p:grpSpPr bwMode="auto">
          <a:xfrm>
            <a:off x="685800" y="972222"/>
            <a:ext cx="7772400" cy="152400"/>
            <a:chOff x="768" y="1344"/>
            <a:chExt cx="4752" cy="96"/>
          </a:xfrm>
        </p:grpSpPr>
        <p:sp>
          <p:nvSpPr>
            <p:cNvPr id="174086" name="Rectangle 5"/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087" name="Rectangle 6"/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75CFDF67-4E20-4370-A601-8A225050F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 Rate Cycle &amp; Yield Curve </a:t>
            </a:r>
            <a:r>
              <a:rPr lang="en-US" altLang="en-US" sz="36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(cont.)</a:t>
            </a:r>
          </a:p>
        </p:txBody>
      </p:sp>
    </p:spTree>
    <p:extLst>
      <p:ext uri="{BB962C8B-B14F-4D97-AF65-F5344CB8AC3E}">
        <p14:creationId xmlns:p14="http://schemas.microsoft.com/office/powerpoint/2010/main" val="378264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F44D1451-AE53-4974-AEF9-F58758BE7DF4}" type="slidenum">
              <a:rPr lang="en-US" altLang="en-US" sz="1400" b="0" smtClean="0">
                <a:solidFill>
                  <a:srgbClr val="FFFFFF"/>
                </a:solidFill>
              </a:rPr>
              <a:pPr/>
              <a:t>19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grpSp>
        <p:nvGrpSpPr>
          <p:cNvPr id="174085" name="Group 4"/>
          <p:cNvGrpSpPr>
            <a:grpSpLocks/>
          </p:cNvGrpSpPr>
          <p:nvPr/>
        </p:nvGrpSpPr>
        <p:grpSpPr bwMode="auto">
          <a:xfrm>
            <a:off x="685800" y="972222"/>
            <a:ext cx="7772400" cy="152400"/>
            <a:chOff x="768" y="1344"/>
            <a:chExt cx="4752" cy="96"/>
          </a:xfrm>
        </p:grpSpPr>
        <p:sp>
          <p:nvSpPr>
            <p:cNvPr id="174086" name="Rectangle 5"/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087" name="Rectangle 6"/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75CFDF67-4E20-4370-A601-8A225050F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293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 Rate Cycle &amp; Yield Curve </a:t>
            </a:r>
            <a:r>
              <a:rPr lang="en-US" altLang="en-US" sz="36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(cont.)</a:t>
            </a:r>
          </a:p>
        </p:txBody>
      </p:sp>
      <p:pic>
        <p:nvPicPr>
          <p:cNvPr id="1026" name="Picture 2" descr="Image result for stylized diagram of yield curve">
            <a:extLst>
              <a:ext uri="{FF2B5EF4-FFF2-40B4-BE49-F238E27FC236}">
                <a16:creationId xmlns:a16="http://schemas.microsoft.com/office/drawing/2014/main" id="{2BFF61D9-460F-4608-AEF5-ED0CE00B3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65" y="1266829"/>
            <a:ext cx="8001000" cy="4921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41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503" y="231315"/>
            <a:ext cx="5596165" cy="175432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Important Role of Macroeconomic Information Shocks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A macroeconomics course has many elements that cover key decisions by consumers, producers, investors, and governments related to consumption, investment, saving, interest rates, taxes, etc.</a:t>
            </a:r>
          </a:p>
          <a:p>
            <a:endParaRPr lang="en-US" altLang="en-US" sz="2400" dirty="0"/>
          </a:p>
          <a:p>
            <a:endParaRPr lang="en-US" alt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FFFF00"/>
                </a:solidFill>
              </a:rPr>
              <a:t>We consider here how </a:t>
            </a:r>
            <a:r>
              <a:rPr lang="en-US" altLang="en-US" sz="2400" u="sng" dirty="0">
                <a:solidFill>
                  <a:srgbClr val="FFFF00"/>
                </a:solidFill>
              </a:rPr>
              <a:t>information</a:t>
            </a:r>
            <a:r>
              <a:rPr lang="en-US" altLang="en-US" sz="2400" dirty="0">
                <a:solidFill>
                  <a:srgbClr val="FFFF00"/>
                </a:solidFill>
              </a:rPr>
              <a:t> </a:t>
            </a:r>
            <a:r>
              <a:rPr lang="en-US" altLang="en-US" sz="2400" u="sng" dirty="0">
                <a:solidFill>
                  <a:srgbClr val="FFFF00"/>
                </a:solidFill>
              </a:rPr>
              <a:t>shocks</a:t>
            </a:r>
            <a:r>
              <a:rPr lang="en-US" altLang="en-US" sz="2400" dirty="0">
                <a:solidFill>
                  <a:srgbClr val="FFFF00"/>
                </a:solidFill>
              </a:rPr>
              <a:t> in the macroeconomy can affect financial markets, and vice versa, by changing investor’s </a:t>
            </a:r>
            <a:r>
              <a:rPr lang="en-US" altLang="en-US" sz="2400" u="sng" dirty="0">
                <a:solidFill>
                  <a:srgbClr val="FFFF00"/>
                </a:solidFill>
              </a:rPr>
              <a:t>expectations</a:t>
            </a:r>
            <a:endParaRPr lang="en-US" altLang="en-US" sz="2400" u="sng" dirty="0"/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057400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336E3B0-86E2-4692-941E-079972632092}"/>
              </a:ext>
            </a:extLst>
          </p:cNvPr>
          <p:cNvSpPr txBox="1">
            <a:spLocks/>
          </p:cNvSpPr>
          <p:nvPr/>
        </p:nvSpPr>
        <p:spPr bwMode="auto">
          <a:xfrm>
            <a:off x="3559085" y="6223027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2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037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28F826CB-A690-4ADF-B3CA-F8619288EC37}" type="slidenum">
              <a:rPr lang="en-US" altLang="en-US" sz="1400" b="0" smtClean="0">
                <a:solidFill>
                  <a:srgbClr val="FFFFFF"/>
                </a:solidFill>
              </a:rPr>
              <a:pPr/>
              <a:t>20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172036" name="Text Box 3"/>
          <p:cNvSpPr txBox="1">
            <a:spLocks noChangeArrowheads="1"/>
          </p:cNvSpPr>
          <p:nvPr/>
        </p:nvSpPr>
        <p:spPr bwMode="auto">
          <a:xfrm>
            <a:off x="228600" y="1371600"/>
            <a:ext cx="89154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sz="3600" b="0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rgbClr val="FFFF00"/>
                </a:solidFill>
              </a:rPr>
              <a:t>Stock Market</a:t>
            </a:r>
            <a:r>
              <a:rPr lang="en-US" altLang="en-US" b="0" dirty="0"/>
              <a:t> is a </a:t>
            </a:r>
            <a:r>
              <a:rPr lang="en-US" altLang="en-US" u="sng" dirty="0">
                <a:solidFill>
                  <a:srgbClr val="FFFF00"/>
                </a:solidFill>
              </a:rPr>
              <a:t>leading</a:t>
            </a:r>
            <a:r>
              <a:rPr lang="en-US" altLang="en-US" b="0" dirty="0"/>
              <a:t> economic indicator based on the </a:t>
            </a:r>
            <a:r>
              <a:rPr lang="en-US" altLang="en-US" u="sng" dirty="0"/>
              <a:t>slope</a:t>
            </a:r>
            <a:r>
              <a:rPr lang="en-US" altLang="en-US" b="0" dirty="0"/>
              <a:t> of </a:t>
            </a:r>
            <a:r>
              <a:rPr lang="en-US" altLang="en-US" dirty="0">
                <a:solidFill>
                  <a:srgbClr val="FFFF00"/>
                </a:solidFill>
              </a:rPr>
              <a:t>Yield Curve</a:t>
            </a:r>
            <a:r>
              <a:rPr lang="en-US" altLang="en-US" dirty="0"/>
              <a:t> </a:t>
            </a:r>
            <a:r>
              <a:rPr lang="en-US" altLang="en-US" b="0" dirty="0"/>
              <a:t>(which leads </a:t>
            </a:r>
            <a:r>
              <a:rPr lang="en-US" altLang="en-US" b="0" u="sng" dirty="0"/>
              <a:t>economy</a:t>
            </a:r>
            <a:r>
              <a:rPr lang="en-US" altLang="en-US" b="0" dirty="0"/>
              <a:t> </a:t>
            </a:r>
            <a:r>
              <a:rPr lang="en-US" altLang="en-US" b="0" i="1" dirty="0">
                <a:solidFill>
                  <a:srgbClr val="FFFF00"/>
                </a:solidFill>
              </a:rPr>
              <a:t>and</a:t>
            </a:r>
            <a:r>
              <a:rPr lang="en-US" altLang="en-US" b="0" dirty="0"/>
              <a:t> </a:t>
            </a:r>
            <a:r>
              <a:rPr lang="en-US" altLang="en-US" b="0" u="sng" dirty="0"/>
              <a:t>stocks</a:t>
            </a:r>
            <a:r>
              <a:rPr lang="en-US" altLang="en-US" b="0" dirty="0"/>
              <a:t>).</a:t>
            </a:r>
          </a:p>
          <a:p>
            <a:pPr>
              <a:buClr>
                <a:srgbClr val="99FF33"/>
              </a:buClr>
            </a:pPr>
            <a:endParaRPr lang="en-US" altLang="en-US" b="0" dirty="0">
              <a:solidFill>
                <a:schemeClr val="bg1"/>
              </a:solidFill>
            </a:endParaRPr>
          </a:p>
          <a:p>
            <a:pPr>
              <a:buClr>
                <a:srgbClr val="99FF33"/>
              </a:buClr>
              <a:buFont typeface="Wingdings" panose="05000000000000000000" pitchFamily="2" charset="2"/>
              <a:buChar char="§"/>
            </a:pPr>
            <a:r>
              <a:rPr lang="en-US" altLang="en-US" b="0" dirty="0">
                <a:solidFill>
                  <a:schemeClr val="bg1"/>
                </a:solidFill>
              </a:rPr>
              <a:t> </a:t>
            </a:r>
            <a:r>
              <a:rPr lang="en-US" altLang="en-US" b="0" dirty="0"/>
              <a:t>Different </a:t>
            </a:r>
            <a:r>
              <a:rPr lang="en-US" altLang="en-US" u="sng" dirty="0">
                <a:solidFill>
                  <a:srgbClr val="FFFF00"/>
                </a:solidFill>
              </a:rPr>
              <a:t>Industry Sectors</a:t>
            </a:r>
            <a:r>
              <a:rPr lang="en-US" altLang="en-US" b="0" dirty="0">
                <a:solidFill>
                  <a:schemeClr val="bg1"/>
                </a:solidFill>
              </a:rPr>
              <a:t> </a:t>
            </a:r>
            <a:r>
              <a:rPr lang="en-US" altLang="en-US" b="0" dirty="0"/>
              <a:t>shine at various points during the business cycle and different </a:t>
            </a:r>
            <a:r>
              <a:rPr lang="en-US" altLang="en-US" u="sng" dirty="0"/>
              <a:t>stages</a:t>
            </a:r>
            <a:r>
              <a:rPr lang="en-US" altLang="en-US" b="0" dirty="0"/>
              <a:t> of the market, e.g.,</a:t>
            </a:r>
          </a:p>
          <a:p>
            <a:pPr>
              <a:buClr>
                <a:srgbClr val="99FF33"/>
              </a:buClr>
            </a:pPr>
            <a:endParaRPr lang="en-US" altLang="en-US" b="0" dirty="0">
              <a:solidFill>
                <a:schemeClr val="bg1"/>
              </a:solidFill>
            </a:endParaRPr>
          </a:p>
        </p:txBody>
      </p:sp>
      <p:grpSp>
        <p:nvGrpSpPr>
          <p:cNvPr id="172037" name="Group 4"/>
          <p:cNvGrpSpPr>
            <a:grpSpLocks/>
          </p:cNvGrpSpPr>
          <p:nvPr/>
        </p:nvGrpSpPr>
        <p:grpSpPr bwMode="auto">
          <a:xfrm>
            <a:off x="685800" y="1066800"/>
            <a:ext cx="7772400" cy="152400"/>
            <a:chOff x="768" y="1344"/>
            <a:chExt cx="4752" cy="96"/>
          </a:xfrm>
        </p:grpSpPr>
        <p:sp>
          <p:nvSpPr>
            <p:cNvPr id="172038" name="Rectangle 5"/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2039" name="Rectangle 6"/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BEAA615E-310D-419B-8B01-A746F944D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293"/>
            <a:ext cx="8280399" cy="107721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Example of How to Use Interest Rate Signals: Sector Rotation in the Stock Market</a:t>
            </a:r>
            <a:endParaRPr lang="en-US" altLang="en-US" sz="32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C287AAA-12AA-4105-854D-27C1522D6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52901"/>
              </p:ext>
            </p:extLst>
          </p:nvPr>
        </p:nvGraphicFramePr>
        <p:xfrm>
          <a:off x="838200" y="3962400"/>
          <a:ext cx="7239000" cy="245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1904393477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400368065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311114175"/>
                    </a:ext>
                  </a:extLst>
                </a:gridCol>
              </a:tblGrid>
              <a:tr h="584462">
                <a:tc>
                  <a:txBody>
                    <a:bodyPr/>
                    <a:lstStyle/>
                    <a:p>
                      <a:r>
                        <a:rPr lang="en-US" dirty="0"/>
                        <a:t>Stage of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Bull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Bear Market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401676"/>
                  </a:ext>
                </a:extLst>
              </a:tr>
              <a:tr h="592579">
                <a:tc>
                  <a:txBody>
                    <a:bodyPr/>
                    <a:lstStyle/>
                    <a:p>
                      <a:r>
                        <a:rPr lang="en-US" dirty="0"/>
                        <a:t>Early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Transportation</a:t>
                      </a:r>
                    </a:p>
                    <a:p>
                      <a:r>
                        <a:rPr lang="en-US" i="1" dirty="0"/>
                        <a:t>(Steep Yield Curve)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Consumer Staples </a:t>
                      </a:r>
                      <a:r>
                        <a:rPr lang="en-US" i="1" dirty="0"/>
                        <a:t>(Inverted Yield Curve)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881457"/>
                  </a:ext>
                </a:extLst>
              </a:tr>
              <a:tr h="592579">
                <a:tc>
                  <a:txBody>
                    <a:bodyPr/>
                    <a:lstStyle/>
                    <a:p>
                      <a:r>
                        <a:rPr lang="en-US" dirty="0"/>
                        <a:t>Middle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Capital Goods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(Normal Yield Curve)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Utilities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175330"/>
                  </a:ext>
                </a:extLst>
              </a:tr>
              <a:tr h="592579">
                <a:tc>
                  <a:txBody>
                    <a:bodyPr/>
                    <a:lstStyle/>
                    <a:p>
                      <a:r>
                        <a:rPr lang="en-US" dirty="0"/>
                        <a:t>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Commodities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Consumer Cyclicals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123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dirty="0">
                <a:solidFill>
                  <a:schemeClr val="tx1"/>
                </a:solidFill>
              </a:rPr>
              <a:t>Slide </a:t>
            </a:r>
            <a:fld id="{0FCD0761-0CC3-449F-B2DE-70F38FE5F742}" type="slidenum">
              <a:rPr lang="en-US" altLang="en-US" sz="1400" b="0" smtClean="0">
                <a:solidFill>
                  <a:schemeClr val="tx1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586" y="417202"/>
            <a:ext cx="6857999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Need for Financial Markets in a Macroeconomy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Investors use financial markets to </a:t>
            </a:r>
            <a:r>
              <a:rPr lang="en-US" altLang="en-US" sz="2400" dirty="0">
                <a:solidFill>
                  <a:srgbClr val="FFFF00"/>
                </a:solidFill>
              </a:rPr>
              <a:t>express their expectations</a:t>
            </a:r>
            <a:r>
              <a:rPr lang="en-US" altLang="en-US" sz="2400" dirty="0"/>
              <a:t> about </a:t>
            </a:r>
            <a:r>
              <a:rPr lang="en-US" altLang="en-US" sz="2400" u="sng" dirty="0"/>
              <a:t>future</a:t>
            </a:r>
            <a:r>
              <a:rPr lang="en-US" altLang="en-US" sz="2400" dirty="0"/>
              <a:t> economic conditions and stock prices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Financial markets can help investors by providing </a:t>
            </a:r>
            <a:r>
              <a:rPr lang="en-US" altLang="en-US" sz="2400" u="sng" dirty="0">
                <a:solidFill>
                  <a:srgbClr val="FFFF00"/>
                </a:solidFill>
              </a:rPr>
              <a:t>liquidity</a:t>
            </a:r>
            <a:r>
              <a:rPr lang="en-US" altLang="en-US" sz="2400" dirty="0"/>
              <a:t> that ensures trades occur </a:t>
            </a:r>
            <a:r>
              <a:rPr lang="en-US" altLang="en-US" sz="2400" u="sng" dirty="0"/>
              <a:t>quickly</a:t>
            </a:r>
            <a:r>
              <a:rPr lang="en-US" altLang="en-US" sz="2400" dirty="0"/>
              <a:t>, at </a:t>
            </a:r>
            <a:r>
              <a:rPr lang="en-US" altLang="en-US" sz="2400" u="sng" dirty="0"/>
              <a:t>low cost</a:t>
            </a:r>
            <a:r>
              <a:rPr lang="en-US" altLang="en-US" sz="2400" dirty="0"/>
              <a:t>, and at </a:t>
            </a:r>
            <a:r>
              <a:rPr lang="en-US" altLang="en-US" sz="2400" u="sng" dirty="0"/>
              <a:t>reliable, or “fair,” prices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So… financial markets should be </a:t>
            </a:r>
            <a:r>
              <a:rPr lang="en-US" altLang="en-US" sz="2400" u="sng" dirty="0"/>
              <a:t>structured</a:t>
            </a:r>
            <a:r>
              <a:rPr lang="en-US" altLang="en-US" sz="2400" dirty="0"/>
              <a:t> to provide liquidity as efficiently as possible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828800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3266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583FBE-151E-40C2-A48A-D3A1D96B9A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545770"/>
              </p:ext>
            </p:extLst>
          </p:nvPr>
        </p:nvGraphicFramePr>
        <p:xfrm>
          <a:off x="533400" y="1611334"/>
          <a:ext cx="8217145" cy="373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774913829"/>
                    </a:ext>
                  </a:extLst>
                </a:gridCol>
                <a:gridCol w="1458058">
                  <a:extLst>
                    <a:ext uri="{9D8B030D-6E8A-4147-A177-3AD203B41FA5}">
                      <a16:colId xmlns:a16="http://schemas.microsoft.com/office/drawing/2014/main" val="459205459"/>
                    </a:ext>
                  </a:extLst>
                </a:gridCol>
                <a:gridCol w="1643429">
                  <a:extLst>
                    <a:ext uri="{9D8B030D-6E8A-4147-A177-3AD203B41FA5}">
                      <a16:colId xmlns:a16="http://schemas.microsoft.com/office/drawing/2014/main" val="2202374748"/>
                    </a:ext>
                  </a:extLst>
                </a:gridCol>
                <a:gridCol w="1643429">
                  <a:extLst>
                    <a:ext uri="{9D8B030D-6E8A-4147-A177-3AD203B41FA5}">
                      <a16:colId xmlns:a16="http://schemas.microsoft.com/office/drawing/2014/main" val="833998745"/>
                    </a:ext>
                  </a:extLst>
                </a:gridCol>
                <a:gridCol w="1643429">
                  <a:extLst>
                    <a:ext uri="{9D8B030D-6E8A-4147-A177-3AD203B41FA5}">
                      <a16:colId xmlns:a16="http://schemas.microsoft.com/office/drawing/2014/main" val="2109047954"/>
                    </a:ext>
                  </a:extLst>
                </a:gridCol>
              </a:tblGrid>
              <a:tr h="74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Transparency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Immediacy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Trading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Volatility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975714"/>
                  </a:ext>
                </a:extLst>
              </a:tr>
              <a:tr h="746276">
                <a:tc>
                  <a:txBody>
                    <a:bodyPr/>
                    <a:lstStyle/>
                    <a:p>
                      <a:r>
                        <a:rPr lang="en-US" dirty="0"/>
                        <a:t>Order-driven (limit order book)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275314"/>
                  </a:ext>
                </a:extLst>
              </a:tr>
              <a:tr h="746276">
                <a:tc>
                  <a:txBody>
                    <a:bodyPr/>
                    <a:lstStyle/>
                    <a:p>
                      <a:r>
                        <a:rPr lang="en-US" dirty="0"/>
                        <a:t>Quote-driven (dealer)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18501"/>
                  </a:ext>
                </a:extLst>
              </a:tr>
              <a:tr h="746276">
                <a:tc>
                  <a:txBody>
                    <a:bodyPr/>
                    <a:lstStyle/>
                    <a:p>
                      <a:r>
                        <a:rPr lang="en-US" dirty="0"/>
                        <a:t>Call Auction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784035"/>
                  </a:ext>
                </a:extLst>
              </a:tr>
              <a:tr h="746276">
                <a:tc>
                  <a:txBody>
                    <a:bodyPr/>
                    <a:lstStyle/>
                    <a:p>
                      <a:r>
                        <a:rPr lang="en-US" dirty="0"/>
                        <a:t>Dark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09720"/>
                  </a:ext>
                </a:extLst>
              </a:tr>
            </a:tbl>
          </a:graphicData>
        </a:graphic>
      </p:graphicFrame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3622583" y="6236641"/>
            <a:ext cx="1898834" cy="413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dirty="0"/>
              <a:t>Slide </a:t>
            </a:r>
            <a:fld id="{F8AC3FB3-B864-4BE1-95C7-B441FF408962}" type="slidenum">
              <a:rPr lang="en-US" altLang="en-US" smtClean="0"/>
              <a:pPr algn="ctr"/>
              <a:t>22</a:t>
            </a:fld>
            <a:endParaRPr lang="en-US" altLang="en-US" sz="1400" b="0" dirty="0">
              <a:solidFill>
                <a:srgbClr val="FFFFFF"/>
              </a:solidFill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2186497" y="1893253"/>
            <a:ext cx="9114406" cy="4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6838" tIns="47625" rIns="96838" bIns="47625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502410" y="2140903"/>
            <a:ext cx="9114406" cy="45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6838" tIns="47625" rIns="96838" bIns="47625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1AAFFDA3-ED9C-44F2-BF94-CCBE79911291}"/>
              </a:ext>
            </a:extLst>
          </p:cNvPr>
          <p:cNvSpPr/>
          <p:nvPr/>
        </p:nvSpPr>
        <p:spPr bwMode="auto">
          <a:xfrm>
            <a:off x="4686891" y="3222041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6A5E1F16-8E7E-4E1E-99E7-E6AC5CE6F955}"/>
              </a:ext>
            </a:extLst>
          </p:cNvPr>
          <p:cNvSpPr/>
          <p:nvPr/>
        </p:nvSpPr>
        <p:spPr bwMode="auto">
          <a:xfrm>
            <a:off x="3220493" y="3228849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Arrow: Up-Down 8">
            <a:extLst>
              <a:ext uri="{FF2B5EF4-FFF2-40B4-BE49-F238E27FC236}">
                <a16:creationId xmlns:a16="http://schemas.microsoft.com/office/drawing/2014/main" id="{4B118453-D8B2-4390-80B7-C946DB97A6EA}"/>
              </a:ext>
            </a:extLst>
          </p:cNvPr>
          <p:cNvSpPr/>
          <p:nvPr/>
        </p:nvSpPr>
        <p:spPr bwMode="auto">
          <a:xfrm>
            <a:off x="2986295" y="3904704"/>
            <a:ext cx="379766" cy="551892"/>
          </a:xfrm>
          <a:prstGeom prst="up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379DF6F2-1A1D-47F5-B4EE-AC077DC7BD6F}"/>
              </a:ext>
            </a:extLst>
          </p:cNvPr>
          <p:cNvSpPr/>
          <p:nvPr/>
        </p:nvSpPr>
        <p:spPr bwMode="auto">
          <a:xfrm>
            <a:off x="4330468" y="2511127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305F6EF0-CE07-48BC-BDBC-74D8D2D11B4A}"/>
              </a:ext>
            </a:extLst>
          </p:cNvPr>
          <p:cNvSpPr/>
          <p:nvPr/>
        </p:nvSpPr>
        <p:spPr bwMode="auto">
          <a:xfrm>
            <a:off x="4012404" y="3228579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6F8FFA5-B320-4740-BBF0-023BFFB6D52C}"/>
              </a:ext>
            </a:extLst>
          </p:cNvPr>
          <p:cNvSpPr/>
          <p:nvPr/>
        </p:nvSpPr>
        <p:spPr bwMode="auto">
          <a:xfrm>
            <a:off x="5963434" y="3222041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92D4C2B0-7688-4AEE-85E6-E33948CCDAD9}"/>
              </a:ext>
            </a:extLst>
          </p:cNvPr>
          <p:cNvSpPr/>
          <p:nvPr/>
        </p:nvSpPr>
        <p:spPr bwMode="auto">
          <a:xfrm>
            <a:off x="7510870" y="3210932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B4EBD500-5471-4494-B857-5AD3699F21AD}"/>
              </a:ext>
            </a:extLst>
          </p:cNvPr>
          <p:cNvSpPr/>
          <p:nvPr/>
        </p:nvSpPr>
        <p:spPr bwMode="auto">
          <a:xfrm>
            <a:off x="5930451" y="2470672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1DF7651D-63C1-489C-90AD-CBF1DEE46016}"/>
              </a:ext>
            </a:extLst>
          </p:cNvPr>
          <p:cNvSpPr/>
          <p:nvPr/>
        </p:nvSpPr>
        <p:spPr bwMode="auto">
          <a:xfrm>
            <a:off x="4016321" y="4065294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D22AD964-EF14-460B-AFD8-CED706512794}"/>
              </a:ext>
            </a:extLst>
          </p:cNvPr>
          <p:cNvSpPr/>
          <p:nvPr/>
        </p:nvSpPr>
        <p:spPr bwMode="auto">
          <a:xfrm>
            <a:off x="4687084" y="4065294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B11B541A-A8A2-45E8-97FC-76E7D7801590}"/>
              </a:ext>
            </a:extLst>
          </p:cNvPr>
          <p:cNvSpPr/>
          <p:nvPr/>
        </p:nvSpPr>
        <p:spPr bwMode="auto">
          <a:xfrm>
            <a:off x="2623905" y="3232480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EF8F753C-7604-4ADA-B445-A2B269142CB5}"/>
              </a:ext>
            </a:extLst>
          </p:cNvPr>
          <p:cNvSpPr/>
          <p:nvPr/>
        </p:nvSpPr>
        <p:spPr bwMode="auto">
          <a:xfrm>
            <a:off x="7138668" y="4060240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B0EC8CF0-BE87-41AD-B7F3-DBF6E4D3AD21}"/>
              </a:ext>
            </a:extLst>
          </p:cNvPr>
          <p:cNvSpPr/>
          <p:nvPr/>
        </p:nvSpPr>
        <p:spPr bwMode="auto">
          <a:xfrm>
            <a:off x="7808236" y="4060240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C15EECA9-CE74-40E3-A021-DA8924BF5258}"/>
              </a:ext>
            </a:extLst>
          </p:cNvPr>
          <p:cNvSpPr/>
          <p:nvPr/>
        </p:nvSpPr>
        <p:spPr bwMode="auto">
          <a:xfrm>
            <a:off x="6005344" y="4060240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22397ED4-5A4F-46DD-B409-62A3D059E08F}"/>
              </a:ext>
            </a:extLst>
          </p:cNvPr>
          <p:cNvSpPr/>
          <p:nvPr/>
        </p:nvSpPr>
        <p:spPr bwMode="auto">
          <a:xfrm>
            <a:off x="7525539" y="2488119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791BAE8C-2C7C-447E-8540-0E4E73697FE1}"/>
              </a:ext>
            </a:extLst>
          </p:cNvPr>
          <p:cNvSpPr/>
          <p:nvPr/>
        </p:nvSpPr>
        <p:spPr bwMode="auto">
          <a:xfrm>
            <a:off x="2629269" y="2453103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4E4D105C-04A0-4CB4-AF07-FC5597C47218}"/>
              </a:ext>
            </a:extLst>
          </p:cNvPr>
          <p:cNvSpPr/>
          <p:nvPr/>
        </p:nvSpPr>
        <p:spPr bwMode="auto">
          <a:xfrm>
            <a:off x="3226086" y="2450306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00991891-CEE1-4744-93AD-C1C5F54A2B05}"/>
              </a:ext>
            </a:extLst>
          </p:cNvPr>
          <p:cNvSpPr/>
          <p:nvPr/>
        </p:nvSpPr>
        <p:spPr bwMode="auto">
          <a:xfrm>
            <a:off x="2641184" y="4832750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2DFF9FC4-4C97-4EE1-BD2C-5B4611F2E832}"/>
              </a:ext>
            </a:extLst>
          </p:cNvPr>
          <p:cNvSpPr/>
          <p:nvPr/>
        </p:nvSpPr>
        <p:spPr bwMode="auto">
          <a:xfrm>
            <a:off x="3211708" y="4832010"/>
            <a:ext cx="483064" cy="413916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47FAE8F8-4D8A-4DAA-8A29-836532A14ACD}"/>
              </a:ext>
            </a:extLst>
          </p:cNvPr>
          <p:cNvSpPr/>
          <p:nvPr/>
        </p:nvSpPr>
        <p:spPr bwMode="auto">
          <a:xfrm>
            <a:off x="4330468" y="4782746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Arrow: Up 27">
            <a:extLst>
              <a:ext uri="{FF2B5EF4-FFF2-40B4-BE49-F238E27FC236}">
                <a16:creationId xmlns:a16="http://schemas.microsoft.com/office/drawing/2014/main" id="{15520497-A081-4A1E-B21D-D3E580B1A2D8}"/>
              </a:ext>
            </a:extLst>
          </p:cNvPr>
          <p:cNvSpPr/>
          <p:nvPr/>
        </p:nvSpPr>
        <p:spPr bwMode="auto">
          <a:xfrm>
            <a:off x="6042953" y="4802317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Arrow: Up 28">
            <a:extLst>
              <a:ext uri="{FF2B5EF4-FFF2-40B4-BE49-F238E27FC236}">
                <a16:creationId xmlns:a16="http://schemas.microsoft.com/office/drawing/2014/main" id="{DE90AA3D-2CA5-4DB4-BDF9-B0A059F8B7B0}"/>
              </a:ext>
            </a:extLst>
          </p:cNvPr>
          <p:cNvSpPr/>
          <p:nvPr/>
        </p:nvSpPr>
        <p:spPr bwMode="auto">
          <a:xfrm>
            <a:off x="7466768" y="4820151"/>
            <a:ext cx="483064" cy="413916"/>
          </a:xfrm>
          <a:prstGeom prst="upArrow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69912C30-3B2D-4EB8-8C0D-3C5AAB696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99" y="487444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Types of Financial Markets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110141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 dirty="0">
                <a:solidFill>
                  <a:srgbClr val="FFFFFF"/>
                </a:solidFill>
              </a:rPr>
              <a:t>Slide </a:t>
            </a:r>
            <a:fld id="{98CFEB10-C6B6-4EA0-9D60-0678EE76E6F3}" type="slidenum">
              <a:rPr lang="en-US" altLang="en-US" sz="1400" b="0" smtClean="0">
                <a:solidFill>
                  <a:srgbClr val="FFFFFF"/>
                </a:solidFill>
              </a:rPr>
              <a:pPr/>
              <a:t>23</a:t>
            </a:fld>
            <a:endParaRPr lang="en-US" altLang="en-US" sz="1400" b="0" dirty="0">
              <a:solidFill>
                <a:srgbClr val="FFFFFF"/>
              </a:solidFill>
            </a:endParaRPr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228600" y="3352800"/>
            <a:ext cx="77724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152400" y="3276600"/>
            <a:ext cx="899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10:50</a:t>
            </a:r>
            <a:r>
              <a:rPr lang="en-US" altLang="en-US" dirty="0"/>
              <a:t>                          </a:t>
            </a:r>
            <a:r>
              <a:rPr lang="en-US" altLang="en-US" dirty="0">
                <a:solidFill>
                  <a:srgbClr val="FF0000"/>
                </a:solidFill>
              </a:rPr>
              <a:t>10:55</a:t>
            </a:r>
            <a:r>
              <a:rPr lang="en-US" altLang="en-US" dirty="0"/>
              <a:t>                                </a:t>
            </a:r>
            <a:r>
              <a:rPr lang="en-US" altLang="en-US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710660" name="Line 4"/>
          <p:cNvSpPr>
            <a:spLocks noChangeShapeType="1"/>
          </p:cNvSpPr>
          <p:nvPr/>
        </p:nvSpPr>
        <p:spPr bwMode="auto">
          <a:xfrm>
            <a:off x="246063" y="3810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0661" name="Text Box 5"/>
          <p:cNvSpPr txBox="1">
            <a:spLocks noChangeArrowheads="1"/>
          </p:cNvSpPr>
          <p:nvPr/>
        </p:nvSpPr>
        <p:spPr bwMode="auto">
          <a:xfrm>
            <a:off x="228600" y="4845050"/>
            <a:ext cx="1152525" cy="94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Public</a:t>
            </a:r>
          </a:p>
          <a:p>
            <a:pPr algn="ctr"/>
            <a:r>
              <a:rPr lang="en-US" altLang="en-US"/>
              <a:t>Buyer</a:t>
            </a:r>
          </a:p>
        </p:txBody>
      </p:sp>
      <p:sp>
        <p:nvSpPr>
          <p:cNvPr id="710662" name="Text Box 6"/>
          <p:cNvSpPr txBox="1">
            <a:spLocks noChangeArrowheads="1"/>
          </p:cNvSpPr>
          <p:nvPr/>
        </p:nvSpPr>
        <p:spPr bwMode="auto">
          <a:xfrm>
            <a:off x="3733800" y="1301750"/>
            <a:ext cx="1228725" cy="1022350"/>
          </a:xfrm>
          <a:prstGeom prst="rect">
            <a:avLst/>
          </a:prstGeom>
          <a:solidFill>
            <a:schemeClr val="bg1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Public</a:t>
            </a:r>
          </a:p>
          <a:p>
            <a:pPr algn="ctr"/>
            <a:r>
              <a:rPr lang="en-US" altLang="en-US"/>
              <a:t>Seller</a:t>
            </a:r>
          </a:p>
        </p:txBody>
      </p:sp>
      <p:sp>
        <p:nvSpPr>
          <p:cNvPr id="710663" name="Text Box 7"/>
          <p:cNvSpPr txBox="1">
            <a:spLocks noChangeArrowheads="1"/>
          </p:cNvSpPr>
          <p:nvPr/>
        </p:nvSpPr>
        <p:spPr bwMode="auto">
          <a:xfrm>
            <a:off x="3697288" y="4594225"/>
            <a:ext cx="1601787" cy="1449388"/>
          </a:xfrm>
          <a:prstGeom prst="rect">
            <a:avLst/>
          </a:prstGeom>
          <a:solidFill>
            <a:schemeClr val="bg1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Limit</a:t>
            </a:r>
          </a:p>
          <a:p>
            <a:pPr algn="ctr"/>
            <a:r>
              <a:rPr lang="en-US" altLang="en-US"/>
              <a:t>Order</a:t>
            </a:r>
          </a:p>
          <a:p>
            <a:pPr algn="ctr"/>
            <a:r>
              <a:rPr lang="en-US" altLang="en-US"/>
              <a:t>Executes</a:t>
            </a:r>
          </a:p>
        </p:txBody>
      </p:sp>
      <p:sp>
        <p:nvSpPr>
          <p:cNvPr id="710664" name="Line 8"/>
          <p:cNvSpPr>
            <a:spLocks noChangeShapeType="1"/>
          </p:cNvSpPr>
          <p:nvPr/>
        </p:nvSpPr>
        <p:spPr bwMode="auto">
          <a:xfrm>
            <a:off x="3781425" y="2286000"/>
            <a:ext cx="0" cy="1066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0665" name="Text Box 9"/>
          <p:cNvSpPr txBox="1">
            <a:spLocks noChangeArrowheads="1"/>
          </p:cNvSpPr>
          <p:nvPr/>
        </p:nvSpPr>
        <p:spPr bwMode="auto">
          <a:xfrm>
            <a:off x="1828800" y="4437063"/>
            <a:ext cx="1219200" cy="1800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Places</a:t>
            </a:r>
          </a:p>
          <a:p>
            <a:pPr algn="ctr"/>
            <a:r>
              <a:rPr lang="en-US" altLang="en-US"/>
              <a:t>a Buy</a:t>
            </a:r>
          </a:p>
          <a:p>
            <a:pPr algn="ctr"/>
            <a:r>
              <a:rPr lang="en-US" altLang="en-US"/>
              <a:t>Limit</a:t>
            </a:r>
          </a:p>
          <a:p>
            <a:pPr algn="ctr"/>
            <a:r>
              <a:rPr lang="en-US" altLang="en-US"/>
              <a:t> Order</a:t>
            </a:r>
          </a:p>
        </p:txBody>
      </p:sp>
      <p:sp>
        <p:nvSpPr>
          <p:cNvPr id="710666" name="Line 10"/>
          <p:cNvSpPr>
            <a:spLocks noChangeShapeType="1"/>
          </p:cNvSpPr>
          <p:nvPr/>
        </p:nvSpPr>
        <p:spPr bwMode="auto">
          <a:xfrm>
            <a:off x="1371600" y="5334000"/>
            <a:ext cx="533400" cy="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971800" y="3810000"/>
            <a:ext cx="838200" cy="1524000"/>
            <a:chOff x="2304" y="2400"/>
            <a:chExt cx="432" cy="960"/>
          </a:xfrm>
        </p:grpSpPr>
        <p:sp>
          <p:nvSpPr>
            <p:cNvPr id="77842" name="Line 13"/>
            <p:cNvSpPr>
              <a:spLocks noChangeShapeType="1"/>
            </p:cNvSpPr>
            <p:nvPr/>
          </p:nvSpPr>
          <p:spPr bwMode="auto">
            <a:xfrm>
              <a:off x="2304" y="3360"/>
              <a:ext cx="432" cy="0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3" name="Line 14"/>
            <p:cNvSpPr>
              <a:spLocks noChangeShapeType="1"/>
            </p:cNvSpPr>
            <p:nvPr/>
          </p:nvSpPr>
          <p:spPr bwMode="auto">
            <a:xfrm>
              <a:off x="2736" y="2400"/>
              <a:ext cx="0" cy="576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0671" name="Text Box 15"/>
          <p:cNvSpPr txBox="1">
            <a:spLocks noChangeArrowheads="1"/>
          </p:cNvSpPr>
          <p:nvPr/>
        </p:nvSpPr>
        <p:spPr bwMode="auto">
          <a:xfrm>
            <a:off x="5359400" y="3943350"/>
            <a:ext cx="3733800" cy="2365375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/>
              <a:t>The </a:t>
            </a:r>
            <a:r>
              <a:rPr lang="en-US" altLang="en-US" sz="3600" dirty="0">
                <a:solidFill>
                  <a:srgbClr val="FFFF00"/>
                </a:solidFill>
              </a:rPr>
              <a:t>limit order book</a:t>
            </a:r>
            <a:r>
              <a:rPr lang="en-US" altLang="en-US" sz="3600" dirty="0"/>
              <a:t> brings buyer&amp; seller together</a:t>
            </a:r>
          </a:p>
        </p:txBody>
      </p:sp>
      <p:grpSp>
        <p:nvGrpSpPr>
          <p:cNvPr id="77839" name="Group 16"/>
          <p:cNvGrpSpPr>
            <a:grpSpLocks/>
          </p:cNvGrpSpPr>
          <p:nvPr/>
        </p:nvGrpSpPr>
        <p:grpSpPr bwMode="auto">
          <a:xfrm>
            <a:off x="0" y="990600"/>
            <a:ext cx="9142413" cy="152400"/>
            <a:chOff x="0" y="480"/>
            <a:chExt cx="5759" cy="96"/>
          </a:xfrm>
        </p:grpSpPr>
        <p:sp>
          <p:nvSpPr>
            <p:cNvPr id="77840" name="Rectangle 17"/>
            <p:cNvSpPr>
              <a:spLocks noChangeArrowheads="1"/>
            </p:cNvSpPr>
            <p:nvPr/>
          </p:nvSpPr>
          <p:spPr bwMode="ltGray">
            <a:xfrm>
              <a:off x="0" y="480"/>
              <a:ext cx="5759" cy="47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B03D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7841" name="Rectangle 18"/>
            <p:cNvSpPr>
              <a:spLocks noChangeArrowheads="1"/>
            </p:cNvSpPr>
            <p:nvPr/>
          </p:nvSpPr>
          <p:spPr bwMode="ltGray">
            <a:xfrm>
              <a:off x="0" y="552"/>
              <a:ext cx="5759" cy="24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FFFF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20" name="TextBox 1">
            <a:extLst>
              <a:ext uri="{FF2B5EF4-FFF2-40B4-BE49-F238E27FC236}">
                <a16:creationId xmlns:a16="http://schemas.microsoft.com/office/drawing/2014/main" id="{97949283-0C14-43BA-BDED-C654BA7BC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212182"/>
            <a:ext cx="62484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Order Driven Market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1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71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71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4" dur="500"/>
                                        <p:tgtEl>
                                          <p:spTgt spid="71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0660" grpId="0" animBg="1"/>
      <p:bldP spid="710661" grpId="0" animBg="1" autoUpdateAnimBg="0"/>
      <p:bldP spid="710662" grpId="0" animBg="1" autoUpdateAnimBg="0"/>
      <p:bldP spid="710663" grpId="0" animBg="1" autoUpdateAnimBg="0"/>
      <p:bldP spid="710664" grpId="0" animBg="1"/>
      <p:bldP spid="710665" grpId="0" animBg="1" autoUpdateAnimBg="0"/>
      <p:bldP spid="710666" grpId="0" animBg="1"/>
      <p:bldP spid="710671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3911600" y="6482179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dirty="0"/>
              <a:t>Slide </a:t>
            </a:r>
            <a:fld id="{F8AC3FB3-B864-4BE1-95C7-B441FF408962}" type="slidenum">
              <a:rPr lang="en-US" altLang="en-US" smtClean="0"/>
              <a:pPr algn="ctr"/>
              <a:t>24</a:t>
            </a:fld>
            <a:endParaRPr lang="en-US" altLang="en-US" sz="1400" b="0" dirty="0">
              <a:solidFill>
                <a:srgbClr val="FFFFFF"/>
              </a:solidFill>
            </a:endParaRPr>
          </a:p>
        </p:txBody>
      </p:sp>
      <p:graphicFrame>
        <p:nvGraphicFramePr>
          <p:cNvPr id="79875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7562790"/>
              </p:ext>
            </p:extLst>
          </p:nvPr>
        </p:nvGraphicFramePr>
        <p:xfrm>
          <a:off x="2540000" y="1752600"/>
          <a:ext cx="46482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514982" imgH="3172320" progId="Excel.Sheet.8">
                  <p:embed/>
                </p:oleObj>
              </mc:Choice>
              <mc:Fallback>
                <p:oleObj name="Worksheet" r:id="rId3" imgW="1514982" imgH="3172320" progId="Excel.Sheet.8">
                  <p:embed/>
                  <p:pic>
                    <p:nvPicPr>
                      <p:cNvPr id="79875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1752600"/>
                        <a:ext cx="4648200" cy="4648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5638800" y="-1524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25000"/>
              </a:spcBef>
            </a:pPr>
            <a:endParaRPr lang="en-US" altLang="en-US" sz="1100" b="0">
              <a:solidFill>
                <a:srgbClr val="0099FF"/>
              </a:solidFill>
            </a:endParaRPr>
          </a:p>
        </p:txBody>
      </p:sp>
      <p:sp>
        <p:nvSpPr>
          <p:cNvPr id="711685" name="AutoShape 5"/>
          <p:cNvSpPr>
            <a:spLocks/>
          </p:cNvSpPr>
          <p:nvPr/>
        </p:nvSpPr>
        <p:spPr bwMode="auto">
          <a:xfrm>
            <a:off x="2844800" y="3276600"/>
            <a:ext cx="457200" cy="914400"/>
          </a:xfrm>
          <a:prstGeom prst="leftBrace">
            <a:avLst>
              <a:gd name="adj1" fmla="val 16667"/>
              <a:gd name="adj2" fmla="val 50000"/>
            </a:avLst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11686" name="Text Box 6"/>
          <p:cNvSpPr txBox="1">
            <a:spLocks noChangeArrowheads="1"/>
          </p:cNvSpPr>
          <p:nvPr/>
        </p:nvSpPr>
        <p:spPr bwMode="auto">
          <a:xfrm>
            <a:off x="228600" y="3292475"/>
            <a:ext cx="2463800" cy="822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400"/>
              <a:t>Bid – Ask Spread</a:t>
            </a:r>
          </a:p>
          <a:p>
            <a:pPr algn="ctr" eaLnBrk="1" hangingPunct="1"/>
            <a:r>
              <a:rPr lang="en-US" altLang="en-US" sz="2400"/>
              <a:t>(10.95 - 11.10) </a:t>
            </a:r>
          </a:p>
        </p:txBody>
      </p:sp>
      <p:sp>
        <p:nvSpPr>
          <p:cNvPr id="711687" name="Text Box 7"/>
          <p:cNvSpPr txBox="1">
            <a:spLocks noChangeArrowheads="1"/>
          </p:cNvSpPr>
          <p:nvPr/>
        </p:nvSpPr>
        <p:spPr bwMode="auto">
          <a:xfrm>
            <a:off x="711200" y="4495800"/>
            <a:ext cx="1884363" cy="457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/>
              <a:t>Air Pocket    </a:t>
            </a:r>
          </a:p>
        </p:txBody>
      </p:sp>
      <p:sp>
        <p:nvSpPr>
          <p:cNvPr id="711688" name="Line 8"/>
          <p:cNvSpPr>
            <a:spLocks noChangeShapeType="1"/>
          </p:cNvSpPr>
          <p:nvPr/>
        </p:nvSpPr>
        <p:spPr bwMode="auto">
          <a:xfrm>
            <a:off x="2387600" y="4724400"/>
            <a:ext cx="990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1689" name="Text Box 9"/>
          <p:cNvSpPr txBox="1">
            <a:spLocks noChangeArrowheads="1"/>
          </p:cNvSpPr>
          <p:nvPr/>
        </p:nvSpPr>
        <p:spPr bwMode="auto">
          <a:xfrm>
            <a:off x="7183438" y="2362200"/>
            <a:ext cx="1884362" cy="8223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Air Pocket    </a:t>
            </a:r>
          </a:p>
        </p:txBody>
      </p:sp>
      <p:sp>
        <p:nvSpPr>
          <p:cNvPr id="711690" name="Line 10"/>
          <p:cNvSpPr>
            <a:spLocks noChangeShapeType="1"/>
          </p:cNvSpPr>
          <p:nvPr/>
        </p:nvSpPr>
        <p:spPr bwMode="auto">
          <a:xfrm>
            <a:off x="7162800" y="2438400"/>
            <a:ext cx="990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1691" name="Line 11"/>
          <p:cNvSpPr>
            <a:spLocks noChangeShapeType="1"/>
          </p:cNvSpPr>
          <p:nvPr/>
        </p:nvSpPr>
        <p:spPr bwMode="auto">
          <a:xfrm>
            <a:off x="8153400" y="2438400"/>
            <a:ext cx="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9885" name="Group 12"/>
          <p:cNvGrpSpPr>
            <a:grpSpLocks/>
          </p:cNvGrpSpPr>
          <p:nvPr/>
        </p:nvGrpSpPr>
        <p:grpSpPr bwMode="auto">
          <a:xfrm>
            <a:off x="0" y="1066800"/>
            <a:ext cx="9142413" cy="152400"/>
            <a:chOff x="0" y="480"/>
            <a:chExt cx="5759" cy="96"/>
          </a:xfrm>
        </p:grpSpPr>
        <p:sp>
          <p:nvSpPr>
            <p:cNvPr id="79886" name="Rectangle 13"/>
            <p:cNvSpPr>
              <a:spLocks noChangeArrowheads="1"/>
            </p:cNvSpPr>
            <p:nvPr/>
          </p:nvSpPr>
          <p:spPr bwMode="ltGray">
            <a:xfrm>
              <a:off x="0" y="480"/>
              <a:ext cx="5759" cy="47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B03D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9887" name="Rectangle 14"/>
            <p:cNvSpPr>
              <a:spLocks noChangeArrowheads="1"/>
            </p:cNvSpPr>
            <p:nvPr/>
          </p:nvSpPr>
          <p:spPr bwMode="ltGray">
            <a:xfrm>
              <a:off x="0" y="552"/>
              <a:ext cx="5759" cy="24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FFFF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16" name="TextBox 1">
            <a:extLst>
              <a:ext uri="{FF2B5EF4-FFF2-40B4-BE49-F238E27FC236}">
                <a16:creationId xmlns:a16="http://schemas.microsoft.com/office/drawing/2014/main" id="{648D8AEB-863D-44BD-9A5F-7F4114FB4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268" y="232141"/>
            <a:ext cx="62484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Limit Order Book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1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1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71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1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1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1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1685" grpId="0" animBg="1"/>
      <p:bldP spid="711686" grpId="0" animBg="1" autoUpdateAnimBg="0"/>
      <p:bldP spid="711687" grpId="0" animBg="1" autoUpdateAnimBg="0"/>
      <p:bldP spid="711688" grpId="0" animBg="1"/>
      <p:bldP spid="711689" grpId="0" animBg="1" autoUpdateAnimBg="0"/>
      <p:bldP spid="711690" grpId="0" animBg="1"/>
      <p:bldP spid="71169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BDD2BF33-0AE7-4455-8638-90F29E85DB05}" type="slidenum">
              <a:rPr lang="en-US" altLang="en-US" sz="1400" b="0" smtClean="0">
                <a:solidFill>
                  <a:srgbClr val="FFFFFF"/>
                </a:solidFill>
              </a:rPr>
              <a:pPr/>
              <a:t>25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685800" y="3352800"/>
            <a:ext cx="77724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81924" name="Text Box 3"/>
          <p:cNvSpPr txBox="1">
            <a:spLocks noChangeArrowheads="1"/>
          </p:cNvSpPr>
          <p:nvPr/>
        </p:nvSpPr>
        <p:spPr bwMode="auto">
          <a:xfrm>
            <a:off x="533400" y="3290888"/>
            <a:ext cx="899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10:50</a:t>
            </a:r>
            <a:r>
              <a:rPr lang="en-US" altLang="en-US" dirty="0"/>
              <a:t>                          </a:t>
            </a:r>
            <a:r>
              <a:rPr lang="en-US" altLang="en-US" dirty="0">
                <a:solidFill>
                  <a:srgbClr val="FF0000"/>
                </a:solidFill>
              </a:rPr>
              <a:t>10:55</a:t>
            </a:r>
            <a:r>
              <a:rPr lang="en-US" altLang="en-US" dirty="0"/>
              <a:t>                                </a:t>
            </a:r>
            <a:r>
              <a:rPr lang="en-US" altLang="en-US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712708" name="Line 4"/>
          <p:cNvSpPr>
            <a:spLocks noChangeShapeType="1"/>
          </p:cNvSpPr>
          <p:nvPr/>
        </p:nvSpPr>
        <p:spPr bwMode="auto">
          <a:xfrm>
            <a:off x="703263" y="3810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2709" name="Text Box 5"/>
          <p:cNvSpPr txBox="1">
            <a:spLocks noChangeArrowheads="1"/>
          </p:cNvSpPr>
          <p:nvPr/>
        </p:nvSpPr>
        <p:spPr bwMode="auto">
          <a:xfrm>
            <a:off x="647700" y="4806950"/>
            <a:ext cx="1228725" cy="1022350"/>
          </a:xfrm>
          <a:prstGeom prst="rect">
            <a:avLst/>
          </a:prstGeom>
          <a:solidFill>
            <a:schemeClr val="bg1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Public</a:t>
            </a:r>
          </a:p>
          <a:p>
            <a:pPr algn="ctr"/>
            <a:r>
              <a:rPr lang="en-US" altLang="en-US"/>
              <a:t>Buyer</a:t>
            </a:r>
          </a:p>
        </p:txBody>
      </p:sp>
      <p:sp>
        <p:nvSpPr>
          <p:cNvPr id="712710" name="Text Box 6"/>
          <p:cNvSpPr txBox="1">
            <a:spLocks noChangeArrowheads="1"/>
          </p:cNvSpPr>
          <p:nvPr/>
        </p:nvSpPr>
        <p:spPr bwMode="auto">
          <a:xfrm>
            <a:off x="3695700" y="1301750"/>
            <a:ext cx="1228725" cy="1022350"/>
          </a:xfrm>
          <a:prstGeom prst="rect">
            <a:avLst/>
          </a:prstGeom>
          <a:solidFill>
            <a:schemeClr val="bg1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Public</a:t>
            </a:r>
          </a:p>
          <a:p>
            <a:pPr algn="ctr"/>
            <a:r>
              <a:rPr lang="en-US" altLang="en-US"/>
              <a:t>Seller</a:t>
            </a:r>
          </a:p>
        </p:txBody>
      </p:sp>
      <p:sp>
        <p:nvSpPr>
          <p:cNvPr id="712711" name="Text Box 7"/>
          <p:cNvSpPr txBox="1">
            <a:spLocks noChangeArrowheads="1"/>
          </p:cNvSpPr>
          <p:nvPr/>
        </p:nvSpPr>
        <p:spPr bwMode="auto">
          <a:xfrm>
            <a:off x="3733800" y="4845050"/>
            <a:ext cx="1189038" cy="94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Dealer</a:t>
            </a:r>
          </a:p>
          <a:p>
            <a:pPr algn="ctr"/>
            <a:r>
              <a:rPr lang="en-US" altLang="en-US"/>
              <a:t>Buys</a:t>
            </a:r>
          </a:p>
        </p:txBody>
      </p:sp>
      <p:sp>
        <p:nvSpPr>
          <p:cNvPr id="712712" name="Text Box 8"/>
          <p:cNvSpPr txBox="1">
            <a:spLocks noChangeArrowheads="1"/>
          </p:cNvSpPr>
          <p:nvPr/>
        </p:nvSpPr>
        <p:spPr bwMode="auto">
          <a:xfrm>
            <a:off x="685800" y="1339850"/>
            <a:ext cx="1189038" cy="94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Dealer</a:t>
            </a:r>
          </a:p>
          <a:p>
            <a:pPr algn="ctr"/>
            <a:r>
              <a:rPr lang="en-US" altLang="en-US"/>
              <a:t>Sells</a:t>
            </a:r>
          </a:p>
        </p:txBody>
      </p:sp>
      <p:sp>
        <p:nvSpPr>
          <p:cNvPr id="712713" name="Line 9"/>
          <p:cNvSpPr>
            <a:spLocks noChangeShapeType="1"/>
          </p:cNvSpPr>
          <p:nvPr/>
        </p:nvSpPr>
        <p:spPr bwMode="auto">
          <a:xfrm>
            <a:off x="703263" y="2286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2714" name="Line 10"/>
          <p:cNvSpPr>
            <a:spLocks noChangeShapeType="1"/>
          </p:cNvSpPr>
          <p:nvPr/>
        </p:nvSpPr>
        <p:spPr bwMode="auto">
          <a:xfrm>
            <a:off x="4343400" y="2286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2715" name="Line 11"/>
          <p:cNvSpPr>
            <a:spLocks noChangeShapeType="1"/>
          </p:cNvSpPr>
          <p:nvPr/>
        </p:nvSpPr>
        <p:spPr bwMode="auto">
          <a:xfrm>
            <a:off x="4343400" y="3810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2717" name="Text Box 13"/>
          <p:cNvSpPr txBox="1">
            <a:spLocks noChangeArrowheads="1"/>
          </p:cNvSpPr>
          <p:nvPr/>
        </p:nvSpPr>
        <p:spPr bwMode="auto">
          <a:xfrm>
            <a:off x="5099050" y="4029075"/>
            <a:ext cx="3536950" cy="2143125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3600" dirty="0"/>
              <a:t>Dealer provision</a:t>
            </a:r>
          </a:p>
          <a:p>
            <a:pPr algn="ctr">
              <a:lnSpc>
                <a:spcPct val="90000"/>
              </a:lnSpc>
            </a:pPr>
            <a:r>
              <a:rPr lang="en-US" altLang="en-US" sz="3600" dirty="0"/>
              <a:t>of </a:t>
            </a:r>
            <a:r>
              <a:rPr lang="en-US" altLang="en-US" sz="3600" dirty="0">
                <a:solidFill>
                  <a:srgbClr val="FFFF00"/>
                </a:solidFill>
              </a:rPr>
              <a:t>immediacy</a:t>
            </a:r>
          </a:p>
          <a:p>
            <a:pPr algn="ctr">
              <a:lnSpc>
                <a:spcPct val="90000"/>
              </a:lnSpc>
            </a:pPr>
            <a:r>
              <a:rPr lang="en-US" altLang="en-US" sz="3600" dirty="0"/>
              <a:t>brings buyer</a:t>
            </a:r>
          </a:p>
          <a:p>
            <a:pPr algn="ctr">
              <a:lnSpc>
                <a:spcPct val="90000"/>
              </a:lnSpc>
            </a:pPr>
            <a:r>
              <a:rPr lang="en-US" altLang="en-US" sz="3600" dirty="0"/>
              <a:t>&amp; seller together</a:t>
            </a:r>
          </a:p>
        </p:txBody>
      </p:sp>
      <p:grpSp>
        <p:nvGrpSpPr>
          <p:cNvPr id="81935" name="Group 14"/>
          <p:cNvGrpSpPr>
            <a:grpSpLocks/>
          </p:cNvGrpSpPr>
          <p:nvPr/>
        </p:nvGrpSpPr>
        <p:grpSpPr bwMode="auto">
          <a:xfrm>
            <a:off x="0" y="990600"/>
            <a:ext cx="9142413" cy="152400"/>
            <a:chOff x="0" y="480"/>
            <a:chExt cx="5759" cy="96"/>
          </a:xfrm>
        </p:grpSpPr>
        <p:sp>
          <p:nvSpPr>
            <p:cNvPr id="81936" name="Rectangle 15"/>
            <p:cNvSpPr>
              <a:spLocks noChangeArrowheads="1"/>
            </p:cNvSpPr>
            <p:nvPr/>
          </p:nvSpPr>
          <p:spPr bwMode="ltGray">
            <a:xfrm>
              <a:off x="0" y="480"/>
              <a:ext cx="5759" cy="47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B03D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1937" name="Rectangle 16"/>
            <p:cNvSpPr>
              <a:spLocks noChangeArrowheads="1"/>
            </p:cNvSpPr>
            <p:nvPr/>
          </p:nvSpPr>
          <p:spPr bwMode="ltGray">
            <a:xfrm>
              <a:off x="0" y="552"/>
              <a:ext cx="5759" cy="24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FFFF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18" name="TextBox 1">
            <a:extLst>
              <a:ext uri="{FF2B5EF4-FFF2-40B4-BE49-F238E27FC236}">
                <a16:creationId xmlns:a16="http://schemas.microsoft.com/office/drawing/2014/main" id="{F665BA30-A987-439C-BF2B-D50B6B8CB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75310"/>
            <a:ext cx="62484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Dealer Intermediation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1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71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71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71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1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3" dur="500"/>
                                        <p:tgtEl>
                                          <p:spTgt spid="71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8" grpId="0" animBg="1"/>
      <p:bldP spid="712709" grpId="0" animBg="1" autoUpdateAnimBg="0"/>
      <p:bldP spid="712710" grpId="0" animBg="1" autoUpdateAnimBg="0"/>
      <p:bldP spid="712711" grpId="0" animBg="1" autoUpdateAnimBg="0"/>
      <p:bldP spid="712712" grpId="0" animBg="1" autoUpdateAnimBg="0"/>
      <p:bldP spid="712713" grpId="0" animBg="1"/>
      <p:bldP spid="712714" grpId="0" animBg="1"/>
      <p:bldP spid="712715" grpId="0" animBg="1"/>
      <p:bldP spid="712717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19024DB4-434C-4161-8C67-60899A133C11}" type="slidenum">
              <a:rPr lang="en-US" altLang="en-US" sz="1400" b="0" smtClean="0">
                <a:solidFill>
                  <a:srgbClr val="FFFFFF"/>
                </a:solidFill>
              </a:rPr>
              <a:pPr/>
              <a:t>26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96259" name="Rectangle 2"/>
          <p:cNvSpPr>
            <a:spLocks noChangeArrowheads="1"/>
          </p:cNvSpPr>
          <p:nvPr/>
        </p:nvSpPr>
        <p:spPr bwMode="auto">
          <a:xfrm>
            <a:off x="685800" y="3352800"/>
            <a:ext cx="77724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96260" name="Text Box 3"/>
          <p:cNvSpPr txBox="1">
            <a:spLocks noChangeArrowheads="1"/>
          </p:cNvSpPr>
          <p:nvPr/>
        </p:nvSpPr>
        <p:spPr bwMode="auto">
          <a:xfrm>
            <a:off x="533400" y="3290888"/>
            <a:ext cx="899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10:50</a:t>
            </a:r>
            <a:r>
              <a:rPr lang="en-US" altLang="en-US" dirty="0"/>
              <a:t>                          </a:t>
            </a:r>
            <a:r>
              <a:rPr lang="en-US" altLang="en-US" dirty="0">
                <a:solidFill>
                  <a:srgbClr val="FF0000"/>
                </a:solidFill>
              </a:rPr>
              <a:t>10:55</a:t>
            </a:r>
            <a:r>
              <a:rPr lang="en-US" altLang="en-US" dirty="0"/>
              <a:t>                                </a:t>
            </a:r>
            <a:r>
              <a:rPr lang="en-US" altLang="en-US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714756" name="Line 4"/>
          <p:cNvSpPr>
            <a:spLocks noChangeShapeType="1"/>
          </p:cNvSpPr>
          <p:nvPr/>
        </p:nvSpPr>
        <p:spPr bwMode="auto">
          <a:xfrm>
            <a:off x="703263" y="3810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4757" name="Text Box 5"/>
          <p:cNvSpPr txBox="1">
            <a:spLocks noChangeArrowheads="1"/>
          </p:cNvSpPr>
          <p:nvPr/>
        </p:nvSpPr>
        <p:spPr bwMode="auto">
          <a:xfrm>
            <a:off x="647700" y="4806950"/>
            <a:ext cx="1228725" cy="1022350"/>
          </a:xfrm>
          <a:prstGeom prst="rect">
            <a:avLst/>
          </a:prstGeom>
          <a:solidFill>
            <a:schemeClr val="bg1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Public</a:t>
            </a:r>
          </a:p>
          <a:p>
            <a:pPr algn="ctr"/>
            <a:r>
              <a:rPr lang="en-US" altLang="en-US"/>
              <a:t>Buyer</a:t>
            </a:r>
          </a:p>
        </p:txBody>
      </p:sp>
      <p:sp>
        <p:nvSpPr>
          <p:cNvPr id="714758" name="Text Box 6"/>
          <p:cNvSpPr txBox="1">
            <a:spLocks noChangeArrowheads="1"/>
          </p:cNvSpPr>
          <p:nvPr/>
        </p:nvSpPr>
        <p:spPr bwMode="auto">
          <a:xfrm>
            <a:off x="4295775" y="1301750"/>
            <a:ext cx="1228725" cy="1022350"/>
          </a:xfrm>
          <a:prstGeom prst="rect">
            <a:avLst/>
          </a:prstGeom>
          <a:solidFill>
            <a:schemeClr val="bg1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Public</a:t>
            </a:r>
          </a:p>
          <a:p>
            <a:pPr algn="ctr"/>
            <a:r>
              <a:rPr lang="en-US" altLang="en-US"/>
              <a:t>Seller</a:t>
            </a:r>
          </a:p>
        </p:txBody>
      </p:sp>
      <p:sp>
        <p:nvSpPr>
          <p:cNvPr id="714759" name="Line 7"/>
          <p:cNvSpPr>
            <a:spLocks noChangeShapeType="1"/>
          </p:cNvSpPr>
          <p:nvPr/>
        </p:nvSpPr>
        <p:spPr bwMode="auto">
          <a:xfrm>
            <a:off x="4343400" y="2286000"/>
            <a:ext cx="0" cy="1066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4761" name="Line 9"/>
          <p:cNvSpPr>
            <a:spLocks noChangeShapeType="1"/>
          </p:cNvSpPr>
          <p:nvPr/>
        </p:nvSpPr>
        <p:spPr bwMode="auto">
          <a:xfrm>
            <a:off x="8458200" y="2286000"/>
            <a:ext cx="4763" cy="25923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4762" name="Line 10"/>
          <p:cNvSpPr>
            <a:spLocks noChangeShapeType="1"/>
          </p:cNvSpPr>
          <p:nvPr/>
        </p:nvSpPr>
        <p:spPr bwMode="auto">
          <a:xfrm rot="307402">
            <a:off x="5486400" y="2130425"/>
            <a:ext cx="3043238" cy="107315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4763" name="Text Box 11"/>
          <p:cNvSpPr txBox="1">
            <a:spLocks noChangeArrowheads="1"/>
          </p:cNvSpPr>
          <p:nvPr/>
        </p:nvSpPr>
        <p:spPr bwMode="auto">
          <a:xfrm>
            <a:off x="4267200" y="4025933"/>
            <a:ext cx="4800600" cy="2365375"/>
          </a:xfrm>
          <a:prstGeom prst="rect">
            <a:avLst/>
          </a:prstGeom>
          <a:solidFill>
            <a:schemeClr val="bg1"/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/>
              <a:t>A meeting point</a:t>
            </a:r>
          </a:p>
          <a:p>
            <a:pPr algn="ctr"/>
            <a:r>
              <a:rPr lang="en-US" altLang="en-US" sz="3600" dirty="0"/>
              <a:t>in time can bring </a:t>
            </a:r>
            <a:r>
              <a:rPr lang="en-US" altLang="en-US" sz="3600" i="1" u="sng" dirty="0">
                <a:solidFill>
                  <a:srgbClr val="FFFF00"/>
                </a:solidFill>
              </a:rPr>
              <a:t>multiple</a:t>
            </a:r>
            <a:r>
              <a:rPr lang="en-US" altLang="en-US" sz="3600" dirty="0"/>
              <a:t> buyers &amp; sellers together</a:t>
            </a:r>
          </a:p>
        </p:txBody>
      </p:sp>
      <p:sp>
        <p:nvSpPr>
          <p:cNvPr id="714764" name="Line 12"/>
          <p:cNvSpPr>
            <a:spLocks noChangeShapeType="1"/>
          </p:cNvSpPr>
          <p:nvPr/>
        </p:nvSpPr>
        <p:spPr bwMode="auto">
          <a:xfrm flipV="1">
            <a:off x="1828800" y="3810000"/>
            <a:ext cx="6629400" cy="11430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6270" name="Group 13"/>
          <p:cNvGrpSpPr>
            <a:grpSpLocks/>
          </p:cNvGrpSpPr>
          <p:nvPr/>
        </p:nvGrpSpPr>
        <p:grpSpPr bwMode="auto">
          <a:xfrm>
            <a:off x="0" y="990600"/>
            <a:ext cx="9142413" cy="152400"/>
            <a:chOff x="0" y="480"/>
            <a:chExt cx="5759" cy="96"/>
          </a:xfrm>
        </p:grpSpPr>
        <p:sp>
          <p:nvSpPr>
            <p:cNvPr id="96271" name="Rectangle 14"/>
            <p:cNvSpPr>
              <a:spLocks noChangeArrowheads="1"/>
            </p:cNvSpPr>
            <p:nvPr/>
          </p:nvSpPr>
          <p:spPr bwMode="ltGray">
            <a:xfrm>
              <a:off x="0" y="480"/>
              <a:ext cx="5759" cy="47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B03D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96272" name="Rectangle 15"/>
            <p:cNvSpPr>
              <a:spLocks noChangeArrowheads="1"/>
            </p:cNvSpPr>
            <p:nvPr/>
          </p:nvSpPr>
          <p:spPr bwMode="ltGray">
            <a:xfrm>
              <a:off x="0" y="552"/>
              <a:ext cx="5759" cy="24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FFFF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17" name="TextBox 1">
            <a:extLst>
              <a:ext uri="{FF2B5EF4-FFF2-40B4-BE49-F238E27FC236}">
                <a16:creationId xmlns:a16="http://schemas.microsoft.com/office/drawing/2014/main" id="{17AD4B58-3C96-4875-8590-AB203DDDE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65308"/>
            <a:ext cx="62484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Call Auction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1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71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1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1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8" dur="500"/>
                                        <p:tgtEl>
                                          <p:spTgt spid="71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756" grpId="0" animBg="1"/>
      <p:bldP spid="714757" grpId="0" animBg="1" autoUpdateAnimBg="0"/>
      <p:bldP spid="714758" grpId="0" animBg="1" autoUpdateAnimBg="0"/>
      <p:bldP spid="714759" grpId="0" animBg="1"/>
      <p:bldP spid="714761" grpId="0" animBg="1"/>
      <p:bldP spid="714762" grpId="0" animBg="1"/>
      <p:bldP spid="714763" grpId="0" animBg="1" autoUpdateAnimBg="0"/>
      <p:bldP spid="71476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F25074-7239-4ECD-87DA-1CAAB0B710C8}"/>
              </a:ext>
            </a:extLst>
          </p:cNvPr>
          <p:cNvSpPr/>
          <p:nvPr/>
        </p:nvSpPr>
        <p:spPr>
          <a:xfrm>
            <a:off x="390525" y="1325562"/>
            <a:ext cx="8296275" cy="48655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49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957F284D-8743-432F-97EA-288DE6AC8D52}" type="slidenum">
              <a:rPr lang="en-US" altLang="en-US" sz="1400" b="0" smtClean="0">
                <a:solidFill>
                  <a:srgbClr val="FFFFFF"/>
                </a:solidFill>
              </a:rPr>
              <a:pPr/>
              <a:t>27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106499" name="Line 2"/>
          <p:cNvSpPr>
            <a:spLocks noChangeShapeType="1"/>
          </p:cNvSpPr>
          <p:nvPr/>
        </p:nvSpPr>
        <p:spPr bwMode="auto">
          <a:xfrm flipV="1">
            <a:off x="2284413" y="1600200"/>
            <a:ext cx="1587" cy="3932238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Line 3"/>
          <p:cNvSpPr>
            <a:spLocks noChangeShapeType="1"/>
          </p:cNvSpPr>
          <p:nvPr/>
        </p:nvSpPr>
        <p:spPr bwMode="auto">
          <a:xfrm>
            <a:off x="2286000" y="5486400"/>
            <a:ext cx="4875213" cy="1587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6501" name="Group 4"/>
          <p:cNvGrpSpPr>
            <a:grpSpLocks/>
          </p:cNvGrpSpPr>
          <p:nvPr/>
        </p:nvGrpSpPr>
        <p:grpSpPr bwMode="auto">
          <a:xfrm>
            <a:off x="1587" y="1086012"/>
            <a:ext cx="9142413" cy="152400"/>
            <a:chOff x="0" y="480"/>
            <a:chExt cx="5759" cy="96"/>
          </a:xfrm>
        </p:grpSpPr>
        <p:sp>
          <p:nvSpPr>
            <p:cNvPr id="106538" name="Rectangle 5"/>
            <p:cNvSpPr>
              <a:spLocks noChangeArrowheads="1"/>
            </p:cNvSpPr>
            <p:nvPr/>
          </p:nvSpPr>
          <p:spPr bwMode="ltGray">
            <a:xfrm>
              <a:off x="0" y="480"/>
              <a:ext cx="5759" cy="47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B03D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6539" name="Rectangle 6"/>
            <p:cNvSpPr>
              <a:spLocks noChangeArrowheads="1"/>
            </p:cNvSpPr>
            <p:nvPr/>
          </p:nvSpPr>
          <p:spPr bwMode="ltGray">
            <a:xfrm>
              <a:off x="0" y="552"/>
              <a:ext cx="5759" cy="24"/>
            </a:xfrm>
            <a:prstGeom prst="rect">
              <a:avLst/>
            </a:prstGeom>
            <a:gradFill rotWithShape="0">
              <a:gsLst>
                <a:gs pos="0">
                  <a:srgbClr val="000066"/>
                </a:gs>
                <a:gs pos="50000">
                  <a:srgbClr val="FFFFFF"/>
                </a:gs>
                <a:gs pos="100000">
                  <a:srgbClr val="00006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106503" name="Text Box 8"/>
          <p:cNvSpPr txBox="1">
            <a:spLocks noChangeArrowheads="1"/>
          </p:cNvSpPr>
          <p:nvPr/>
        </p:nvSpPr>
        <p:spPr bwMode="auto">
          <a:xfrm>
            <a:off x="3727450" y="5395913"/>
            <a:ext cx="104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bg1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590800" y="1368425"/>
            <a:ext cx="5334000" cy="3059113"/>
            <a:chOff x="3600" y="862"/>
            <a:chExt cx="3360" cy="1927"/>
          </a:xfrm>
        </p:grpSpPr>
        <p:grpSp>
          <p:nvGrpSpPr>
            <p:cNvPr id="106531" name="Group 10"/>
            <p:cNvGrpSpPr>
              <a:grpSpLocks/>
            </p:cNvGrpSpPr>
            <p:nvPr/>
          </p:nvGrpSpPr>
          <p:grpSpPr bwMode="auto">
            <a:xfrm>
              <a:off x="3600" y="960"/>
              <a:ext cx="1536" cy="1829"/>
              <a:chOff x="1632" y="960"/>
              <a:chExt cx="1536" cy="1829"/>
            </a:xfrm>
          </p:grpSpPr>
          <p:sp>
            <p:nvSpPr>
              <p:cNvPr id="106533" name="Text Box 11"/>
              <p:cNvSpPr txBox="1">
                <a:spLocks noChangeArrowheads="1"/>
              </p:cNvSpPr>
              <p:nvPr/>
            </p:nvSpPr>
            <p:spPr bwMode="auto">
              <a:xfrm>
                <a:off x="2878" y="960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0066"/>
                    </a:solidFill>
                  </a:rPr>
                  <a:t>O</a:t>
                </a:r>
              </a:p>
            </p:txBody>
          </p:sp>
          <p:sp>
            <p:nvSpPr>
              <p:cNvPr id="106534" name="Text Box 12"/>
              <p:cNvSpPr txBox="1">
                <a:spLocks noChangeArrowheads="1"/>
              </p:cNvSpPr>
              <p:nvPr/>
            </p:nvSpPr>
            <p:spPr bwMode="auto">
              <a:xfrm>
                <a:off x="1918" y="2112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0066"/>
                    </a:solidFill>
                  </a:rPr>
                  <a:t>O</a:t>
                </a:r>
              </a:p>
            </p:txBody>
          </p:sp>
          <p:sp>
            <p:nvSpPr>
              <p:cNvPr id="106535" name="Text Box 13"/>
              <p:cNvSpPr txBox="1">
                <a:spLocks noChangeArrowheads="1"/>
              </p:cNvSpPr>
              <p:nvPr/>
            </p:nvSpPr>
            <p:spPr bwMode="auto">
              <a:xfrm>
                <a:off x="2494" y="1377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>
                    <a:solidFill>
                      <a:srgbClr val="FF0066"/>
                    </a:solidFill>
                  </a:rPr>
                  <a:t>O</a:t>
                </a:r>
              </a:p>
            </p:txBody>
          </p:sp>
          <p:sp>
            <p:nvSpPr>
              <p:cNvPr id="106536" name="Text Box 14"/>
              <p:cNvSpPr txBox="1">
                <a:spLocks noChangeArrowheads="1"/>
              </p:cNvSpPr>
              <p:nvPr/>
            </p:nvSpPr>
            <p:spPr bwMode="auto">
              <a:xfrm>
                <a:off x="1632" y="2462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0066"/>
                    </a:solidFill>
                  </a:rPr>
                  <a:t>O</a:t>
                </a:r>
              </a:p>
            </p:txBody>
          </p:sp>
          <p:sp>
            <p:nvSpPr>
              <p:cNvPr id="106537" name="Text Box 15"/>
              <p:cNvSpPr txBox="1">
                <a:spLocks noChangeArrowheads="1"/>
              </p:cNvSpPr>
              <p:nvPr/>
            </p:nvSpPr>
            <p:spPr bwMode="auto">
              <a:xfrm>
                <a:off x="2256" y="1728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solidFill>
                      <a:srgbClr val="FF0066"/>
                    </a:solidFill>
                  </a:rPr>
                  <a:t>O</a:t>
                </a:r>
              </a:p>
            </p:txBody>
          </p:sp>
        </p:grpSp>
        <p:sp>
          <p:nvSpPr>
            <p:cNvPr id="106532" name="Text Box 16"/>
            <p:cNvSpPr txBox="1">
              <a:spLocks noChangeArrowheads="1"/>
            </p:cNvSpPr>
            <p:nvPr/>
          </p:nvSpPr>
          <p:spPr bwMode="auto">
            <a:xfrm>
              <a:off x="5058" y="862"/>
              <a:ext cx="1902" cy="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FF0066"/>
                  </a:solidFill>
                </a:rPr>
                <a:t>  CUMULATED</a:t>
              </a:r>
            </a:p>
            <a:p>
              <a:r>
                <a:rPr lang="en-US" altLang="en-US">
                  <a:solidFill>
                    <a:srgbClr val="FF0066"/>
                  </a:solidFill>
                </a:rPr>
                <a:t>    SELL ORDERS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2574925" y="2017713"/>
            <a:ext cx="5969000" cy="3189287"/>
            <a:chOff x="1622" y="1271"/>
            <a:chExt cx="3760" cy="2009"/>
          </a:xfrm>
        </p:grpSpPr>
        <p:sp>
          <p:nvSpPr>
            <p:cNvPr id="106525" name="Text Box 18"/>
            <p:cNvSpPr txBox="1">
              <a:spLocks noChangeArrowheads="1"/>
            </p:cNvSpPr>
            <p:nvPr/>
          </p:nvSpPr>
          <p:spPr bwMode="auto">
            <a:xfrm>
              <a:off x="1622" y="1271"/>
              <a:ext cx="306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 dirty="0">
                  <a:solidFill>
                    <a:schemeClr val="accent1"/>
                  </a:solidFill>
                </a:rPr>
                <a:t>•</a:t>
              </a:r>
              <a:r>
                <a:rPr lang="en-US" altLang="en-US" dirty="0">
                  <a:solidFill>
                    <a:schemeClr val="accent1"/>
                  </a:solidFill>
                </a:rPr>
                <a:t> </a:t>
              </a:r>
            </a:p>
          </p:txBody>
        </p:sp>
        <p:sp>
          <p:nvSpPr>
            <p:cNvPr id="106526" name="Text Box 19"/>
            <p:cNvSpPr txBox="1">
              <a:spLocks noChangeArrowheads="1"/>
            </p:cNvSpPr>
            <p:nvPr/>
          </p:nvSpPr>
          <p:spPr bwMode="auto">
            <a:xfrm>
              <a:off x="2279" y="1620"/>
              <a:ext cx="25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>
                  <a:solidFill>
                    <a:schemeClr val="accent1"/>
                  </a:solidFill>
                </a:rPr>
                <a:t>•</a:t>
              </a:r>
            </a:p>
          </p:txBody>
        </p:sp>
        <p:sp>
          <p:nvSpPr>
            <p:cNvPr id="106527" name="Text Box 20"/>
            <p:cNvSpPr txBox="1">
              <a:spLocks noChangeArrowheads="1"/>
            </p:cNvSpPr>
            <p:nvPr/>
          </p:nvSpPr>
          <p:spPr bwMode="auto">
            <a:xfrm>
              <a:off x="3341" y="2736"/>
              <a:ext cx="25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>
                  <a:solidFill>
                    <a:schemeClr val="accent1"/>
                  </a:solidFill>
                </a:rPr>
                <a:t>•</a:t>
              </a:r>
            </a:p>
          </p:txBody>
        </p:sp>
        <p:sp>
          <p:nvSpPr>
            <p:cNvPr id="106528" name="Text Box 21"/>
            <p:cNvSpPr txBox="1">
              <a:spLocks noChangeArrowheads="1"/>
            </p:cNvSpPr>
            <p:nvPr/>
          </p:nvSpPr>
          <p:spPr bwMode="auto">
            <a:xfrm>
              <a:off x="2993" y="2391"/>
              <a:ext cx="25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>
                  <a:solidFill>
                    <a:schemeClr val="accent1"/>
                  </a:solidFill>
                </a:rPr>
                <a:t>•</a:t>
              </a:r>
            </a:p>
          </p:txBody>
        </p:sp>
        <p:sp>
          <p:nvSpPr>
            <p:cNvPr id="106529" name="Text Box 22"/>
            <p:cNvSpPr txBox="1">
              <a:spLocks noChangeArrowheads="1"/>
            </p:cNvSpPr>
            <p:nvPr/>
          </p:nvSpPr>
          <p:spPr bwMode="auto">
            <a:xfrm>
              <a:off x="2618" y="2032"/>
              <a:ext cx="25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>
                  <a:solidFill>
                    <a:schemeClr val="accent1"/>
                  </a:solidFill>
                </a:rPr>
                <a:t>•</a:t>
              </a:r>
            </a:p>
          </p:txBody>
        </p:sp>
        <p:sp>
          <p:nvSpPr>
            <p:cNvPr id="106530" name="Text Box 23"/>
            <p:cNvSpPr txBox="1">
              <a:spLocks noChangeArrowheads="1"/>
            </p:cNvSpPr>
            <p:nvPr/>
          </p:nvSpPr>
          <p:spPr bwMode="auto">
            <a:xfrm>
              <a:off x="3635" y="2711"/>
              <a:ext cx="1747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chemeClr val="accent1"/>
                  </a:solidFill>
                </a:rPr>
                <a:t> CUMULATED</a:t>
              </a:r>
            </a:p>
            <a:p>
              <a:r>
                <a:rPr lang="en-US" altLang="en-US">
                  <a:solidFill>
                    <a:schemeClr val="accent1"/>
                  </a:solidFill>
                </a:rPr>
                <a:t>   BUY ORDERS</a:t>
              </a:r>
            </a:p>
          </p:txBody>
        </p:sp>
      </p:grpSp>
      <p:sp>
        <p:nvSpPr>
          <p:cNvPr id="106506" name="Text Box 24"/>
          <p:cNvSpPr txBox="1">
            <a:spLocks noChangeArrowheads="1"/>
          </p:cNvSpPr>
          <p:nvPr/>
        </p:nvSpPr>
        <p:spPr bwMode="auto">
          <a:xfrm>
            <a:off x="1600200" y="22098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51</a:t>
            </a:r>
          </a:p>
        </p:txBody>
      </p:sp>
      <p:sp>
        <p:nvSpPr>
          <p:cNvPr id="106507" name="Text Box 25"/>
          <p:cNvSpPr txBox="1">
            <a:spLocks noChangeArrowheads="1"/>
          </p:cNvSpPr>
          <p:nvPr/>
        </p:nvSpPr>
        <p:spPr bwMode="auto">
          <a:xfrm>
            <a:off x="1593850" y="2789238"/>
            <a:ext cx="539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50</a:t>
            </a:r>
          </a:p>
        </p:txBody>
      </p:sp>
      <p:sp>
        <p:nvSpPr>
          <p:cNvPr id="106508" name="Text Box 26"/>
          <p:cNvSpPr txBox="1">
            <a:spLocks noChangeArrowheads="1"/>
          </p:cNvSpPr>
          <p:nvPr/>
        </p:nvSpPr>
        <p:spPr bwMode="auto">
          <a:xfrm>
            <a:off x="1600200" y="3290888"/>
            <a:ext cx="539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49</a:t>
            </a:r>
          </a:p>
        </p:txBody>
      </p:sp>
      <p:sp>
        <p:nvSpPr>
          <p:cNvPr id="106509" name="Text Box 27"/>
          <p:cNvSpPr txBox="1">
            <a:spLocks noChangeArrowheads="1"/>
          </p:cNvSpPr>
          <p:nvPr/>
        </p:nvSpPr>
        <p:spPr bwMode="auto">
          <a:xfrm>
            <a:off x="1600200" y="38862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48</a:t>
            </a:r>
          </a:p>
        </p:txBody>
      </p:sp>
      <p:sp>
        <p:nvSpPr>
          <p:cNvPr id="106510" name="Text Box 28"/>
          <p:cNvSpPr txBox="1">
            <a:spLocks noChangeArrowheads="1"/>
          </p:cNvSpPr>
          <p:nvPr/>
        </p:nvSpPr>
        <p:spPr bwMode="auto">
          <a:xfrm>
            <a:off x="1600200" y="4481513"/>
            <a:ext cx="539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47</a:t>
            </a:r>
          </a:p>
        </p:txBody>
      </p:sp>
      <p:sp>
        <p:nvSpPr>
          <p:cNvPr id="106511" name="Text Box 29"/>
          <p:cNvSpPr txBox="1">
            <a:spLocks noChangeArrowheads="1"/>
          </p:cNvSpPr>
          <p:nvPr/>
        </p:nvSpPr>
        <p:spPr bwMode="auto">
          <a:xfrm>
            <a:off x="1593850" y="16002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52</a:t>
            </a:r>
          </a:p>
        </p:txBody>
      </p:sp>
      <p:sp>
        <p:nvSpPr>
          <p:cNvPr id="106512" name="Text Box 30"/>
          <p:cNvSpPr txBox="1">
            <a:spLocks noChangeArrowheads="1"/>
          </p:cNvSpPr>
          <p:nvPr/>
        </p:nvSpPr>
        <p:spPr bwMode="auto">
          <a:xfrm>
            <a:off x="2555875" y="5519738"/>
            <a:ext cx="46466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1    2    3    4    5    6      Orders</a:t>
            </a:r>
          </a:p>
        </p:txBody>
      </p:sp>
      <p:sp>
        <p:nvSpPr>
          <p:cNvPr id="106513" name="Text Box 31"/>
          <p:cNvSpPr txBox="1">
            <a:spLocks noChangeArrowheads="1"/>
          </p:cNvSpPr>
          <p:nvPr/>
        </p:nvSpPr>
        <p:spPr bwMode="auto">
          <a:xfrm>
            <a:off x="390525" y="1600200"/>
            <a:ext cx="971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Price</a:t>
            </a:r>
          </a:p>
        </p:txBody>
      </p:sp>
      <p:sp>
        <p:nvSpPr>
          <p:cNvPr id="106514" name="Text Box 32"/>
          <p:cNvSpPr txBox="1">
            <a:spLocks noChangeArrowheads="1"/>
          </p:cNvSpPr>
          <p:nvPr/>
        </p:nvSpPr>
        <p:spPr bwMode="auto">
          <a:xfrm>
            <a:off x="1892300" y="2757488"/>
            <a:ext cx="273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6515" name="Text Box 33"/>
          <p:cNvSpPr txBox="1">
            <a:spLocks noChangeArrowheads="1"/>
          </p:cNvSpPr>
          <p:nvPr/>
        </p:nvSpPr>
        <p:spPr bwMode="auto">
          <a:xfrm>
            <a:off x="1874838" y="2757488"/>
            <a:ext cx="273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3625850" y="3224213"/>
            <a:ext cx="361950" cy="2816225"/>
            <a:chOff x="2286" y="2020"/>
            <a:chExt cx="228" cy="1774"/>
          </a:xfrm>
        </p:grpSpPr>
        <p:sp>
          <p:nvSpPr>
            <p:cNvPr id="106522" name="Line 35"/>
            <p:cNvSpPr>
              <a:spLocks noChangeShapeType="1"/>
            </p:cNvSpPr>
            <p:nvPr/>
          </p:nvSpPr>
          <p:spPr bwMode="auto">
            <a:xfrm rot="16224920" flipH="1">
              <a:off x="1663" y="2741"/>
              <a:ext cx="1460" cy="17"/>
            </a:xfrm>
            <a:prstGeom prst="line">
              <a:avLst/>
            </a:prstGeom>
            <a:noFill/>
            <a:ln w="57150" cap="rnd">
              <a:solidFill>
                <a:schemeClr val="bg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23" name="Text Box 36"/>
            <p:cNvSpPr txBox="1">
              <a:spLocks noChangeArrowheads="1"/>
            </p:cNvSpPr>
            <p:nvPr/>
          </p:nvSpPr>
          <p:spPr bwMode="auto">
            <a:xfrm>
              <a:off x="2348" y="3399"/>
              <a:ext cx="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>
                <a:solidFill>
                  <a:schemeClr val="bg1"/>
                </a:solidFill>
              </a:endParaRPr>
            </a:p>
          </p:txBody>
        </p:sp>
        <p:sp>
          <p:nvSpPr>
            <p:cNvPr id="106524" name="Text Box 37"/>
            <p:cNvSpPr txBox="1">
              <a:spLocks noChangeArrowheads="1"/>
            </p:cNvSpPr>
            <p:nvPr/>
          </p:nvSpPr>
          <p:spPr bwMode="auto">
            <a:xfrm>
              <a:off x="2286" y="3467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1589088" y="2757488"/>
            <a:ext cx="2114550" cy="563562"/>
            <a:chOff x="1012" y="1737"/>
            <a:chExt cx="1332" cy="355"/>
          </a:xfrm>
        </p:grpSpPr>
        <p:sp>
          <p:nvSpPr>
            <p:cNvPr id="106519" name="Line 39"/>
            <p:cNvSpPr>
              <a:spLocks noChangeShapeType="1"/>
            </p:cNvSpPr>
            <p:nvPr/>
          </p:nvSpPr>
          <p:spPr bwMode="auto">
            <a:xfrm flipH="1" flipV="1">
              <a:off x="1484" y="1909"/>
              <a:ext cx="860" cy="11"/>
            </a:xfrm>
            <a:prstGeom prst="line">
              <a:avLst/>
            </a:prstGeom>
            <a:noFill/>
            <a:ln w="57150" cap="rnd">
              <a:solidFill>
                <a:schemeClr val="bg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20" name="Text Box 40"/>
            <p:cNvSpPr txBox="1">
              <a:spLocks noChangeArrowheads="1"/>
            </p:cNvSpPr>
            <p:nvPr/>
          </p:nvSpPr>
          <p:spPr bwMode="auto">
            <a:xfrm>
              <a:off x="1192" y="1737"/>
              <a:ext cx="1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106521" name="Text Box 41"/>
            <p:cNvSpPr txBox="1">
              <a:spLocks noChangeArrowheads="1"/>
            </p:cNvSpPr>
            <p:nvPr/>
          </p:nvSpPr>
          <p:spPr bwMode="auto">
            <a:xfrm>
              <a:off x="1012" y="1765"/>
              <a:ext cx="3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dirty="0">
                  <a:solidFill>
                    <a:srgbClr val="FF0000"/>
                  </a:solidFill>
                </a:rPr>
                <a:t>50</a:t>
              </a:r>
            </a:p>
          </p:txBody>
        </p:sp>
      </p:grpSp>
      <p:sp>
        <p:nvSpPr>
          <p:cNvPr id="719914" name="Text Box 42"/>
          <p:cNvSpPr txBox="1">
            <a:spLocks noChangeArrowheads="1"/>
          </p:cNvSpPr>
          <p:nvPr/>
        </p:nvSpPr>
        <p:spPr bwMode="auto">
          <a:xfrm>
            <a:off x="561975" y="2743200"/>
            <a:ext cx="1038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b="0" dirty="0">
                <a:solidFill>
                  <a:srgbClr val="FF0000"/>
                </a:solidFill>
              </a:rPr>
              <a:t>P* =</a:t>
            </a:r>
          </a:p>
        </p:txBody>
      </p:sp>
      <p:sp>
        <p:nvSpPr>
          <p:cNvPr id="44" name="TextBox 1">
            <a:extLst>
              <a:ext uri="{FF2B5EF4-FFF2-40B4-BE49-F238E27FC236}">
                <a16:creationId xmlns:a16="http://schemas.microsoft.com/office/drawing/2014/main" id="{5C60CE2E-7760-4A5E-8A23-7EE3194DF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56" y="271731"/>
            <a:ext cx="8610600" cy="5847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Matches Cumulated Buy &amp; Sell Orders</a:t>
            </a:r>
            <a:endParaRPr lang="en-US" altLang="en-US" sz="32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1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14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1E0D0C7-6A08-4AE0-8F19-7D1D39B4A4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6E222078-C528-4E78-875C-30D7B2F6ACFE}" type="slidenum"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28</a:t>
            </a:fld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78F109A9-CB3D-47F9-9773-EFA9114085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0" y="1981200"/>
            <a:ext cx="8001000" cy="182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742950" lvl="1" indent="-285750" algn="l">
              <a:spcBef>
                <a:spcPct val="50000"/>
              </a:spcBef>
              <a:buClr>
                <a:srgbClr val="00FF00"/>
              </a:buClr>
              <a:buFont typeface="Wingdings" panose="05000000000000000000" pitchFamily="2" charset="2"/>
              <a:buChar char="§"/>
            </a:pPr>
            <a:r>
              <a:rPr lang="en-US" alt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important objective of any financial market  is to foster accurate </a:t>
            </a:r>
            <a:r>
              <a:rPr lang="en-US" altLang="en-US" sz="9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and quantity discovery</a:t>
            </a:r>
          </a:p>
          <a:p>
            <a:pPr lvl="1" algn="l">
              <a:spcBef>
                <a:spcPct val="50000"/>
              </a:spcBef>
              <a:buClr>
                <a:srgbClr val="00FF00"/>
              </a:buClr>
            </a:pPr>
            <a:endParaRPr lang="en-US" alt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ct val="50000"/>
              </a:spcBef>
              <a:buClr>
                <a:srgbClr val="00FF00"/>
              </a:buClr>
              <a:buFont typeface="Wingdings" panose="05000000000000000000" pitchFamily="2" charset="2"/>
              <a:buChar char="§"/>
            </a:pPr>
            <a:r>
              <a:rPr lang="en-US" alt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Much demand is </a:t>
            </a:r>
            <a:r>
              <a:rPr lang="en-US" altLang="en-US" sz="9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latent</a:t>
            </a:r>
            <a:r>
              <a:rPr lang="en-US" alt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participants do not readily reveal their desires to buy or to sell</a:t>
            </a:r>
          </a:p>
          <a:p>
            <a:pPr marL="742950" lvl="1" indent="-285750" algn="l">
              <a:spcBef>
                <a:spcPct val="50000"/>
              </a:spcBef>
              <a:buClr>
                <a:srgbClr val="00FF00"/>
              </a:buClr>
              <a:buFont typeface="Wingdings" panose="05000000000000000000" pitchFamily="2" charset="2"/>
              <a:buChar char="§"/>
            </a:pPr>
            <a:endParaRPr lang="en-US" alt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ct val="50000"/>
              </a:spcBef>
              <a:buClr>
                <a:srgbClr val="00FF00"/>
              </a:buClr>
              <a:buFont typeface="Wingdings" panose="05000000000000000000" pitchFamily="2" charset="2"/>
              <a:buChar char="§"/>
            </a:pPr>
            <a:r>
              <a:rPr lang="en-US" alt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Traders instinctively know the price discovery problem.  That is why </a:t>
            </a:r>
            <a:r>
              <a:rPr lang="en-US" altLang="en-US" sz="9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analysis</a:t>
            </a:r>
            <a:r>
              <a:rPr lang="en-US" alt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widely used  </a:t>
            </a:r>
          </a:p>
        </p:txBody>
      </p:sp>
      <p:grpSp>
        <p:nvGrpSpPr>
          <p:cNvPr id="1192964" name="Group 4">
            <a:extLst>
              <a:ext uri="{FF2B5EF4-FFF2-40B4-BE49-F238E27FC236}">
                <a16:creationId xmlns:a16="http://schemas.microsoft.com/office/drawing/2014/main" id="{1C8780A5-CE93-4C1F-931D-FE03A5C1F570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371600"/>
            <a:ext cx="7772400" cy="130175"/>
            <a:chOff x="768" y="1344"/>
            <a:chExt cx="4752" cy="96"/>
          </a:xfrm>
        </p:grpSpPr>
        <p:sp>
          <p:nvSpPr>
            <p:cNvPr id="1192965" name="Rectangle 5">
              <a:extLst>
                <a:ext uri="{FF2B5EF4-FFF2-40B4-BE49-F238E27FC236}">
                  <a16:creationId xmlns:a16="http://schemas.microsoft.com/office/drawing/2014/main" id="{30E02997-CCE5-48B5-8256-1C1357E3BCE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2966" name="Rectangle 6">
              <a:extLst>
                <a:ext uri="{FF2B5EF4-FFF2-40B4-BE49-F238E27FC236}">
                  <a16:creationId xmlns:a16="http://schemas.microsoft.com/office/drawing/2014/main" id="{B92D49DE-4477-4667-8129-088CFDA87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1A51DAE5-2A46-4A11-9581-C764C3C03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5896"/>
            <a:ext cx="68579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 &amp; Quantity Discovery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9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29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92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92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92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2963" grpId="0" build="p" bldLvl="3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B4ACA81-628D-4D12-8F0F-BEC4691759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D4133DB7-1A1A-4BA9-9B98-062CB2E4E881}" type="slidenum"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29</a:t>
            </a:fld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3987" name="Rectangle 3">
            <a:extLst>
              <a:ext uri="{FF2B5EF4-FFF2-40B4-BE49-F238E27FC236}">
                <a16:creationId xmlns:a16="http://schemas.microsoft.com/office/drawing/2014/main" id="{30AE991D-60CC-49EC-BB26-AEB7727A4E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38200" y="2743200"/>
            <a:ext cx="7848600" cy="2438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342900" indent="-342900" algn="l">
              <a:buClr>
                <a:srgbClr val="00FF00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/>
              <a:t> 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assess share values with 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</a:p>
          <a:p>
            <a:pPr algn="l">
              <a:buClr>
                <a:srgbClr val="00FF00"/>
              </a:buClr>
            </a:pP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>
                <a:srgbClr val="00FF00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Have 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divergent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expectations</a:t>
            </a:r>
          </a:p>
          <a:p>
            <a:pPr algn="l">
              <a:buClr>
                <a:srgbClr val="00FF00"/>
              </a:buClr>
            </a:pP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Clr>
                <a:srgbClr val="00FF00"/>
              </a:buClr>
              <a:buFont typeface="Wingdings" panose="05000000000000000000" pitchFamily="2" charset="2"/>
              <a:buChar char="§"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Have </a:t>
            </a:r>
            <a:r>
              <a:rPr lang="en-US" alt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adaptive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valuations that react to news</a:t>
            </a:r>
          </a:p>
          <a:p>
            <a:pPr marL="742950" lvl="1" indent="-285750" algn="l">
              <a:buClr>
                <a:srgbClr val="FFFF00"/>
              </a:buClr>
              <a:buFont typeface="Wingdings" panose="05000000000000000000" pitchFamily="2" charset="2"/>
              <a:buChar char="Ø"/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93988" name="Group 4">
            <a:extLst>
              <a:ext uri="{FF2B5EF4-FFF2-40B4-BE49-F238E27FC236}">
                <a16:creationId xmlns:a16="http://schemas.microsoft.com/office/drawing/2014/main" id="{72FDFAB5-1105-45D8-BDD1-218731684676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450812"/>
            <a:ext cx="7772400" cy="152400"/>
            <a:chOff x="768" y="1344"/>
            <a:chExt cx="4752" cy="96"/>
          </a:xfrm>
        </p:grpSpPr>
        <p:sp>
          <p:nvSpPr>
            <p:cNvPr id="1193989" name="Rectangle 5">
              <a:extLst>
                <a:ext uri="{FF2B5EF4-FFF2-40B4-BE49-F238E27FC236}">
                  <a16:creationId xmlns:a16="http://schemas.microsoft.com/office/drawing/2014/main" id="{D348589E-1294-4562-BF3F-B250ADBEE1B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3990" name="Rectangle 6">
              <a:extLst>
                <a:ext uri="{FF2B5EF4-FFF2-40B4-BE49-F238E27FC236}">
                  <a16:creationId xmlns:a16="http://schemas.microsoft.com/office/drawing/2014/main" id="{C1E5DE0D-B425-4586-8FFA-20911E619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93991" name="Text Box 7">
            <a:extLst>
              <a:ext uri="{FF2B5EF4-FFF2-40B4-BE49-F238E27FC236}">
                <a16:creationId xmlns:a16="http://schemas.microsoft.com/office/drawing/2014/main" id="{CE00C534-1F67-4705-BC43-0C62DEC90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61" y="1966546"/>
            <a:ext cx="20056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altLang="en-US" sz="3600" u="sng" dirty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Investors:</a:t>
            </a:r>
          </a:p>
        </p:txBody>
      </p:sp>
      <p:sp>
        <p:nvSpPr>
          <p:cNvPr id="1193992" name="Text Box 8">
            <a:extLst>
              <a:ext uri="{FF2B5EF4-FFF2-40B4-BE49-F238E27FC236}">
                <a16:creationId xmlns:a16="http://schemas.microsoft.com/office/drawing/2014/main" id="{01775675-4BE5-4F6D-84F6-2C409C4C3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410200"/>
            <a:ext cx="4097597" cy="5847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altLang="en-US" sz="32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analysts ever agree?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7C2EC45C-A255-41F7-AE1E-458E5CAB0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5896"/>
            <a:ext cx="79248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 Discovery is Difficult because…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9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39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502" y="143973"/>
            <a:ext cx="5596165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the Macroeconomy affects Stock Prices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84" y="1700887"/>
            <a:ext cx="8001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The “Intrinsic” or “Fundamental” </a:t>
            </a:r>
            <a:r>
              <a:rPr lang="en-US" altLang="en-US" sz="2800" dirty="0">
                <a:solidFill>
                  <a:srgbClr val="FFFF00"/>
                </a:solidFill>
              </a:rPr>
              <a:t>Market Value</a:t>
            </a:r>
            <a:r>
              <a:rPr lang="en-US" altLang="en-US" sz="2800" dirty="0"/>
              <a:t> of a firm’s stock can be calculated as the </a:t>
            </a:r>
            <a:r>
              <a:rPr lang="en-US" altLang="en-US" sz="2800" u="sng" dirty="0"/>
              <a:t>sum</a:t>
            </a:r>
            <a:r>
              <a:rPr lang="en-US" altLang="en-US" sz="2800" dirty="0"/>
              <a:t> of the firm’s </a:t>
            </a:r>
            <a:r>
              <a:rPr lang="en-US" altLang="en-US" sz="2800" u="sng" dirty="0">
                <a:solidFill>
                  <a:srgbClr val="FFFF00"/>
                </a:solidFill>
              </a:rPr>
              <a:t>future free cash flows</a:t>
            </a:r>
            <a:r>
              <a:rPr lang="en-US" altLang="en-US" sz="2800" dirty="0"/>
              <a:t> to shareholders </a:t>
            </a:r>
            <a:r>
              <a:rPr lang="en-US" altLang="en-US" sz="2800" dirty="0">
                <a:solidFill>
                  <a:srgbClr val="FFFF00"/>
                </a:solidFill>
              </a:rPr>
              <a:t>(</a:t>
            </a:r>
            <a:r>
              <a:rPr lang="en-US" altLang="en-US" sz="2800" dirty="0" err="1">
                <a:solidFill>
                  <a:srgbClr val="FFFF00"/>
                </a:solidFill>
              </a:rPr>
              <a:t>FCF</a:t>
            </a:r>
            <a:r>
              <a:rPr lang="en-US" altLang="en-US" sz="2800" baseline="-25000" dirty="0" err="1">
                <a:solidFill>
                  <a:srgbClr val="FFFF00"/>
                </a:solidFill>
              </a:rPr>
              <a:t>equity</a:t>
            </a:r>
            <a:r>
              <a:rPr lang="en-US" altLang="en-US" sz="2800" dirty="0">
                <a:solidFill>
                  <a:srgbClr val="FFFF00"/>
                </a:solidFill>
              </a:rPr>
              <a:t>)</a:t>
            </a:r>
            <a:r>
              <a:rPr lang="en-US" altLang="en-US" sz="2800" dirty="0"/>
              <a:t> </a:t>
            </a:r>
            <a:r>
              <a:rPr lang="en-US" altLang="en-US" sz="2800" u="sng" dirty="0"/>
              <a:t>discounted</a:t>
            </a:r>
            <a:r>
              <a:rPr lang="en-US" altLang="en-US" sz="2800" dirty="0"/>
              <a:t> at the shareholders’ </a:t>
            </a:r>
            <a:r>
              <a:rPr lang="en-US" altLang="en-US" sz="2800" u="sng" dirty="0">
                <a:solidFill>
                  <a:srgbClr val="FFFF00"/>
                </a:solidFill>
              </a:rPr>
              <a:t>required return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(</a:t>
            </a:r>
            <a:r>
              <a:rPr lang="en-US" altLang="en-US" sz="2800" dirty="0" err="1">
                <a:solidFill>
                  <a:srgbClr val="FFFF00"/>
                </a:solidFill>
              </a:rPr>
              <a:t>R</a:t>
            </a:r>
            <a:r>
              <a:rPr lang="en-US" altLang="en-US" sz="2800" baseline="-25000" dirty="0" err="1">
                <a:solidFill>
                  <a:srgbClr val="FFFF00"/>
                </a:solidFill>
              </a:rPr>
              <a:t>equity</a:t>
            </a:r>
            <a:r>
              <a:rPr lang="en-US" altLang="en-US" sz="2800" dirty="0">
                <a:solidFill>
                  <a:srgbClr val="FFFF00"/>
                </a:solidFill>
              </a:rPr>
              <a:t>)</a:t>
            </a:r>
            <a:r>
              <a:rPr lang="en-US" altLang="en-US" sz="2800" dirty="0"/>
              <a:t>.</a:t>
            </a:r>
          </a:p>
          <a:p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This value </a:t>
            </a:r>
            <a:r>
              <a:rPr lang="en-US" altLang="en-US" sz="2800" dirty="0">
                <a:solidFill>
                  <a:srgbClr val="FFFF00"/>
                </a:solidFill>
              </a:rPr>
              <a:t>(V</a:t>
            </a:r>
            <a:r>
              <a:rPr lang="en-US" altLang="en-US" sz="2800" baseline="-25000" dirty="0">
                <a:solidFill>
                  <a:srgbClr val="FFFF00"/>
                </a:solidFill>
              </a:rPr>
              <a:t>0</a:t>
            </a:r>
            <a:r>
              <a:rPr lang="en-US" altLang="en-US" sz="2800" dirty="0">
                <a:solidFill>
                  <a:srgbClr val="FFFF00"/>
                </a:solidFill>
              </a:rPr>
              <a:t>)</a:t>
            </a:r>
            <a:r>
              <a:rPr lang="en-US" altLang="en-US" sz="2800" dirty="0"/>
              <a:t> can be estimated as follows:</a:t>
            </a:r>
          </a:p>
          <a:p>
            <a:r>
              <a:rPr lang="en-US" altLang="en-US" sz="2800" dirty="0"/>
              <a:t>	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479480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7" name="Text Box 4">
            <a:extLst>
              <a:ext uri="{FF2B5EF4-FFF2-40B4-BE49-F238E27FC236}">
                <a16:creationId xmlns:a16="http://schemas.microsoft.com/office/drawing/2014/main" id="{819E88B3-2D21-4DDA-980C-50166C540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075067"/>
            <a:ext cx="152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dirty="0"/>
              <a:t>V</a:t>
            </a:r>
            <a:r>
              <a:rPr lang="en-US" altLang="en-US" sz="4000" b="1" baseline="-25000" dirty="0"/>
              <a:t>0</a:t>
            </a:r>
            <a:r>
              <a:rPr lang="en-US" altLang="en-US" sz="4000" dirty="0"/>
              <a:t> = </a:t>
            </a:r>
            <a:endParaRPr lang="en-US" altLang="en-US" sz="4000" baseline="-25000" dirty="0"/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D59DBE58-C085-4AB0-BACA-888EE9EED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94067"/>
            <a:ext cx="9144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7200" dirty="0">
                <a:cs typeface="Arial" panose="020B0604020202020204" pitchFamily="34" charset="0"/>
              </a:rPr>
              <a:t>∑</a:t>
            </a: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E337FF4E-E6D1-4247-BF86-F8A02F347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389267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dirty="0">
                <a:cs typeface="Arial" panose="020B0604020202020204" pitchFamily="34" charset="0"/>
              </a:rPr>
              <a:t>∞</a:t>
            </a:r>
          </a:p>
        </p:txBody>
      </p:sp>
      <p:sp>
        <p:nvSpPr>
          <p:cNvPr id="20" name="Text Box 7">
            <a:extLst>
              <a:ext uri="{FF2B5EF4-FFF2-40B4-BE49-F238E27FC236}">
                <a16:creationId xmlns:a16="http://schemas.microsoft.com/office/drawing/2014/main" id="{40D05973-D73E-437B-9BD6-A4F48FEC2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837067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t = 1</a:t>
            </a:r>
          </a:p>
        </p:txBody>
      </p:sp>
      <p:sp>
        <p:nvSpPr>
          <p:cNvPr id="21" name="Text Box 8">
            <a:extLst>
              <a:ext uri="{FF2B5EF4-FFF2-40B4-BE49-F238E27FC236}">
                <a16:creationId xmlns:a16="http://schemas.microsoft.com/office/drawing/2014/main" id="{29CDE337-9495-49E0-89AD-FA8F51343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770267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dirty="0" err="1"/>
              <a:t>FCF</a:t>
            </a:r>
            <a:r>
              <a:rPr lang="en-US" altLang="en-US" sz="3600" baseline="-25000" dirty="0" err="1"/>
              <a:t>equity,t</a:t>
            </a:r>
            <a:endParaRPr lang="en-US" altLang="en-US" sz="3600" baseline="-25000" dirty="0"/>
          </a:p>
        </p:txBody>
      </p:sp>
      <p:sp>
        <p:nvSpPr>
          <p:cNvPr id="22" name="Text Box 9">
            <a:extLst>
              <a:ext uri="{FF2B5EF4-FFF2-40B4-BE49-F238E27FC236}">
                <a16:creationId xmlns:a16="http://schemas.microsoft.com/office/drawing/2014/main" id="{99CB6B82-A2DA-4B1A-83C8-A6D528723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56067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dirty="0"/>
              <a:t>(1 + </a:t>
            </a:r>
            <a:r>
              <a:rPr lang="en-US" altLang="en-US" sz="3600" dirty="0" err="1"/>
              <a:t>R</a:t>
            </a:r>
            <a:r>
              <a:rPr lang="en-US" altLang="en-US" sz="3600" baseline="-25000" dirty="0" err="1"/>
              <a:t>equity</a:t>
            </a:r>
            <a:r>
              <a:rPr lang="en-US" altLang="en-US" sz="3600" dirty="0"/>
              <a:t>)</a:t>
            </a:r>
            <a:r>
              <a:rPr lang="en-US" altLang="en-US" sz="3600" b="1" baseline="30000" dirty="0"/>
              <a:t>t</a:t>
            </a:r>
          </a:p>
        </p:txBody>
      </p:sp>
      <p:sp>
        <p:nvSpPr>
          <p:cNvPr id="23" name="Line 10">
            <a:extLst>
              <a:ext uri="{FF2B5EF4-FFF2-40B4-BE49-F238E27FC236}">
                <a16:creationId xmlns:a16="http://schemas.microsoft.com/office/drawing/2014/main" id="{572D9E4D-F3B7-4380-A162-7939BC2F4F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0" y="5480481"/>
            <a:ext cx="2819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040B716D-5FD8-44E4-B997-B40135C59D24}"/>
              </a:ext>
            </a:extLst>
          </p:cNvPr>
          <p:cNvSpPr txBox="1">
            <a:spLocks/>
          </p:cNvSpPr>
          <p:nvPr/>
        </p:nvSpPr>
        <p:spPr bwMode="auto">
          <a:xfrm>
            <a:off x="3505200" y="6258396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3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70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44EBFAEF-6D21-46B7-94D1-5FFD1DE8C6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5486400" y="642399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altLang="en-US" dirty="0"/>
              <a:t>Slide </a:t>
            </a:r>
            <a:fld id="{F81BC8E3-C390-4796-AF77-7D5DB85A2EBA}" type="slidenum">
              <a:rPr lang="en-US" altLang="en-US" smtClean="0"/>
              <a:pPr/>
              <a:t>30</a:t>
            </a:fld>
            <a:endParaRPr lang="en-US" altLang="en-US" dirty="0"/>
          </a:p>
        </p:txBody>
      </p:sp>
      <p:grpSp>
        <p:nvGrpSpPr>
          <p:cNvPr id="1197059" name="Group 3">
            <a:extLst>
              <a:ext uri="{FF2B5EF4-FFF2-40B4-BE49-F238E27FC236}">
                <a16:creationId xmlns:a16="http://schemas.microsoft.com/office/drawing/2014/main" id="{BCFE6362-77ED-498D-AC8E-A457EC616A0D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600200"/>
            <a:ext cx="7696200" cy="152400"/>
            <a:chOff x="768" y="1344"/>
            <a:chExt cx="4752" cy="96"/>
          </a:xfrm>
        </p:grpSpPr>
        <p:sp>
          <p:nvSpPr>
            <p:cNvPr id="1197060" name="Rectangle 4">
              <a:extLst>
                <a:ext uri="{FF2B5EF4-FFF2-40B4-BE49-F238E27FC236}">
                  <a16:creationId xmlns:a16="http://schemas.microsoft.com/office/drawing/2014/main" id="{C3BE9761-1FFD-4738-8767-08A2C5701D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7061" name="Rectangle 5">
              <a:extLst>
                <a:ext uri="{FF2B5EF4-FFF2-40B4-BE49-F238E27FC236}">
                  <a16:creationId xmlns:a16="http://schemas.microsoft.com/office/drawing/2014/main" id="{9A0CB45A-5438-4D65-91D6-6FF16F6D9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97062" name="Rectangle 6">
            <a:extLst>
              <a:ext uri="{FF2B5EF4-FFF2-40B4-BE49-F238E27FC236}">
                <a16:creationId xmlns:a16="http://schemas.microsoft.com/office/drawing/2014/main" id="{6B8F61A4-840E-4055-AA30-328EA8A7A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209800"/>
            <a:ext cx="8077200" cy="28194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r>
              <a:rPr lang="en-US" altLang="en-US" b="0" dirty="0">
                <a:solidFill>
                  <a:schemeClr val="tx1"/>
                </a:solidFill>
              </a:rPr>
              <a:t>       V(HI) = $</a:t>
            </a:r>
            <a:r>
              <a:rPr lang="en-US" altLang="en-US" dirty="0">
                <a:solidFill>
                  <a:schemeClr val="tx1"/>
                </a:solidFill>
              </a:rPr>
              <a:t>30</a:t>
            </a:r>
            <a:r>
              <a:rPr lang="en-US" altLang="en-US" b="0" dirty="0">
                <a:solidFill>
                  <a:schemeClr val="tx1"/>
                </a:solidFill>
              </a:rPr>
              <a:t>:  The Bulls 	 </a:t>
            </a:r>
            <a:r>
              <a:rPr lang="en-US" altLang="en-US" b="0" i="1" dirty="0">
                <a:solidFill>
                  <a:srgbClr val="FFFF00"/>
                </a:solidFill>
              </a:rPr>
              <a:t>k</a:t>
            </a:r>
            <a:r>
              <a:rPr lang="en-US" altLang="en-US" b="0" i="1" dirty="0">
                <a:solidFill>
                  <a:schemeClr val="tx1"/>
                </a:solidFill>
              </a:rPr>
              <a:t> </a:t>
            </a:r>
            <a:r>
              <a:rPr lang="en-US" altLang="en-US" b="0" dirty="0">
                <a:solidFill>
                  <a:schemeClr val="tx1"/>
                </a:solidFill>
              </a:rPr>
              <a:t>percent</a:t>
            </a:r>
            <a:endParaRPr lang="en-US" altLang="en-US" b="0" dirty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r>
              <a:rPr lang="en-US" altLang="en-US" b="0" dirty="0">
                <a:solidFill>
                  <a:srgbClr val="FFFFCC"/>
                </a:solidFill>
              </a:rPr>
              <a:t> </a:t>
            </a:r>
            <a:endParaRPr lang="en-US" altLang="en-US" b="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r>
              <a:rPr lang="en-US" altLang="en-US" b="0" dirty="0">
                <a:solidFill>
                  <a:srgbClr val="FFFFFF"/>
                </a:solidFill>
              </a:rPr>
              <a:t> </a:t>
            </a:r>
            <a:r>
              <a:rPr lang="en-US" altLang="en-US" b="0" dirty="0">
                <a:solidFill>
                  <a:schemeClr val="tx1"/>
                </a:solidFill>
              </a:rPr>
              <a:t>        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r>
              <a:rPr lang="en-US" altLang="en-US" b="0" dirty="0">
                <a:solidFill>
                  <a:schemeClr val="tx1"/>
                </a:solidFill>
              </a:rPr>
              <a:t>       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endParaRPr lang="en-US" altLang="en-US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r>
              <a:rPr lang="en-US" altLang="en-US" b="0" dirty="0">
                <a:solidFill>
                  <a:schemeClr val="tx1"/>
                </a:solidFill>
              </a:rPr>
              <a:t>        V (LO) = $</a:t>
            </a:r>
            <a:r>
              <a:rPr lang="en-US" altLang="en-US" dirty="0">
                <a:solidFill>
                  <a:schemeClr val="tx1"/>
                </a:solidFill>
              </a:rPr>
              <a:t>20</a:t>
            </a:r>
            <a:r>
              <a:rPr lang="en-US" altLang="en-US" b="0" dirty="0">
                <a:solidFill>
                  <a:schemeClr val="tx1"/>
                </a:solidFill>
              </a:rPr>
              <a:t>:  The Bears	  </a:t>
            </a:r>
            <a:r>
              <a:rPr lang="en-US" altLang="en-US" b="0" dirty="0">
                <a:solidFill>
                  <a:srgbClr val="FFFF00"/>
                </a:solidFill>
              </a:rPr>
              <a:t>1-</a:t>
            </a:r>
            <a:r>
              <a:rPr lang="en-US" altLang="en-US" b="0" i="1" dirty="0">
                <a:solidFill>
                  <a:srgbClr val="FFFF00"/>
                </a:solidFill>
              </a:rPr>
              <a:t>k</a:t>
            </a:r>
            <a:r>
              <a:rPr lang="en-US" altLang="en-US" b="0" i="1" dirty="0">
                <a:solidFill>
                  <a:schemeClr val="tx1"/>
                </a:solidFill>
              </a:rPr>
              <a:t> </a:t>
            </a:r>
            <a:r>
              <a:rPr lang="en-US" altLang="en-US" b="0" dirty="0">
                <a:solidFill>
                  <a:schemeClr val="tx1"/>
                </a:solidFill>
              </a:rPr>
              <a:t>percent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66FF33"/>
              </a:buClr>
              <a:buFont typeface="Monotype Sorts" panose="05010101010101010101" pitchFamily="2" charset="2"/>
              <a:buNone/>
            </a:pPr>
            <a:r>
              <a:rPr lang="en-US" altLang="en-US" b="1" i="1" dirty="0">
                <a:solidFill>
                  <a:srgbClr val="FFFF00"/>
                </a:solidFill>
              </a:rPr>
              <a:t>Answer:</a:t>
            </a:r>
            <a:r>
              <a:rPr lang="en-US" altLang="en-US" dirty="0">
                <a:solidFill>
                  <a:schemeClr val="tx1"/>
                </a:solidFill>
              </a:rPr>
              <a:t> It depends on </a:t>
            </a:r>
            <a:r>
              <a:rPr lang="en-US" altLang="en-US" i="1" dirty="0">
                <a:solidFill>
                  <a:srgbClr val="FFFF00"/>
                </a:solidFill>
              </a:rPr>
              <a:t>k</a:t>
            </a:r>
            <a:r>
              <a:rPr lang="en-US" altLang="en-US" dirty="0">
                <a:solidFill>
                  <a:schemeClr val="tx1"/>
                </a:solidFill>
              </a:rPr>
              <a:t> which will </a:t>
            </a:r>
            <a:r>
              <a:rPr lang="en-US" altLang="en-US" u="sng" dirty="0">
                <a:solidFill>
                  <a:schemeClr val="tx1"/>
                </a:solidFill>
              </a:rPr>
              <a:t>vary</a:t>
            </a:r>
            <a:r>
              <a:rPr lang="en-US" altLang="en-US" dirty="0">
                <a:solidFill>
                  <a:schemeClr val="tx1"/>
                </a:solidFill>
              </a:rPr>
              <a:t> depending on </a:t>
            </a:r>
            <a:r>
              <a:rPr lang="en-US" altLang="en-US" u="sng" dirty="0">
                <a:solidFill>
                  <a:schemeClr val="tx1"/>
                </a:solidFill>
              </a:rPr>
              <a:t>news</a:t>
            </a:r>
            <a:r>
              <a:rPr lang="en-US" altLang="en-US" dirty="0">
                <a:solidFill>
                  <a:schemeClr val="tx1"/>
                </a:solidFill>
              </a:rPr>
              <a:t> about the economy and ABC’s </a:t>
            </a:r>
            <a:r>
              <a:rPr lang="en-US" altLang="en-US" dirty="0">
                <a:solidFill>
                  <a:srgbClr val="FFFF00"/>
                </a:solidFill>
              </a:rPr>
              <a:t>“fundamental”</a:t>
            </a:r>
            <a:r>
              <a:rPr lang="en-US" altLang="en-US" dirty="0">
                <a:solidFill>
                  <a:schemeClr val="tx1"/>
                </a:solidFill>
              </a:rPr>
              <a:t> value.</a:t>
            </a:r>
            <a:endParaRPr lang="en-US" altLang="en-US" b="0" dirty="0">
              <a:solidFill>
                <a:schemeClr val="tx1"/>
              </a:solidFill>
            </a:endParaRPr>
          </a:p>
        </p:txBody>
      </p:sp>
      <p:sp>
        <p:nvSpPr>
          <p:cNvPr id="1197063" name="AutoShape 7">
            <a:extLst>
              <a:ext uri="{FF2B5EF4-FFF2-40B4-BE49-F238E27FC236}">
                <a16:creationId xmlns:a16="http://schemas.microsoft.com/office/drawing/2014/main" id="{C0BC9EE6-B732-4B8E-A35A-0DB5DB81E296}"/>
              </a:ext>
            </a:extLst>
          </p:cNvPr>
          <p:cNvSpPr>
            <a:spLocks/>
          </p:cNvSpPr>
          <p:nvPr/>
        </p:nvSpPr>
        <p:spPr bwMode="auto">
          <a:xfrm>
            <a:off x="1198563" y="2474913"/>
            <a:ext cx="282575" cy="2201862"/>
          </a:xfrm>
          <a:prstGeom prst="leftBracket">
            <a:avLst>
              <a:gd name="adj" fmla="val 64934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7064" name="Text Box 8">
            <a:extLst>
              <a:ext uri="{FF2B5EF4-FFF2-40B4-BE49-F238E27FC236}">
                <a16:creationId xmlns:a16="http://schemas.microsoft.com/office/drawing/2014/main" id="{033D0CA0-2B4C-4282-8ACB-E3EE918EB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4359275" cy="1077218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altLang="en-US" sz="3200" dirty="0">
                <a:solidFill>
                  <a:srgbClr val="FFFF00"/>
                </a:solidFill>
              </a:rPr>
              <a:t>What price(s) will prevail for ABC’s stock?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34675C58-A791-4119-972A-D33EAFD62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986" y="205402"/>
            <a:ext cx="6857999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Divergent Expectations &amp; </a:t>
            </a:r>
          </a:p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 Determination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9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97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97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97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706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75525E03-A1D5-49A3-8A04-E0A83CE697A6}" type="slidenum">
              <a:rPr lang="en-US" altLang="en-US" sz="1400" b="0" smtClean="0">
                <a:solidFill>
                  <a:srgbClr val="FFFFFF"/>
                </a:solidFill>
              </a:rPr>
              <a:pPr/>
              <a:t>31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208900" name="Rectangle 3"/>
          <p:cNvSpPr>
            <a:spLocks noChangeArrowheads="1"/>
          </p:cNvSpPr>
          <p:nvPr/>
        </p:nvSpPr>
        <p:spPr bwMode="auto">
          <a:xfrm>
            <a:off x="457200" y="1219200"/>
            <a:ext cx="8458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4" tIns="46033" rIns="92064" bIns="46033"/>
          <a:lstStyle>
            <a:lvl1pPr marL="342900" indent="-3429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Dynamic Price Discovery due to: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Large, complex information set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Divergent expectations and Adaptive valuations</a:t>
            </a:r>
          </a:p>
          <a:p>
            <a:pPr lvl="1">
              <a:spcBef>
                <a:spcPct val="20000"/>
              </a:spcBef>
            </a:pPr>
            <a:endParaRPr lang="en-US" altLang="en-US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dirty="0">
                <a:solidFill>
                  <a:srgbClr val="FFFF00"/>
                </a:solidFill>
                <a:cs typeface="Times New Roman" panose="02020603050405020304" pitchFamily="18" charset="0"/>
              </a:rPr>
              <a:t>“Fundamental”</a:t>
            </a: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 Analysis can identify </a:t>
            </a:r>
            <a:r>
              <a:rPr lang="en-US" altLang="en-US" i="1" u="sng" dirty="0">
                <a:solidFill>
                  <a:srgbClr val="FFFF00"/>
                </a:solidFill>
                <a:cs typeface="Times New Roman" panose="02020603050405020304" pitchFamily="18" charset="0"/>
              </a:rPr>
              <a:t>what</a:t>
            </a: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 stock to buy or sell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en-US" dirty="0">
              <a:solidFill>
                <a:srgbClr val="FFFF99"/>
              </a:solidFill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dirty="0">
                <a:solidFill>
                  <a:srgbClr val="FFFF00"/>
                </a:solidFill>
                <a:cs typeface="Times New Roman" panose="02020603050405020304" pitchFamily="18" charset="0"/>
              </a:rPr>
              <a:t>“Technical”</a:t>
            </a: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 Analysis can identify </a:t>
            </a:r>
            <a:r>
              <a:rPr lang="en-US" altLang="en-US" i="1" u="sng" dirty="0">
                <a:solidFill>
                  <a:srgbClr val="FFFF00"/>
                </a:solidFill>
                <a:cs typeface="Times New Roman" panose="02020603050405020304" pitchFamily="18" charset="0"/>
              </a:rPr>
              <a:t>when</a:t>
            </a:r>
            <a:r>
              <a:rPr lang="en-US" altLang="en-US" dirty="0">
                <a:solidFill>
                  <a:srgbClr val="FFFF99"/>
                </a:solidFill>
                <a:cs typeface="Times New Roman" panose="02020603050405020304" pitchFamily="18" charset="0"/>
              </a:rPr>
              <a:t> to buy or sell a stock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A2DE8ED-9F71-4EA9-AF00-354AC336C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4782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Analysis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35052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rgbClr val="FFFFFF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en-US" dirty="0"/>
              <a:t>Slide </a:t>
            </a:r>
            <a:fld id="{F8AC3FB3-B864-4BE1-95C7-B441FF408962}" type="slidenum">
              <a:rPr lang="en-US" altLang="en-US" smtClean="0"/>
              <a:pPr algn="ctr">
                <a:defRPr/>
              </a:pPr>
              <a:t>32</a:t>
            </a:fld>
            <a:endParaRPr lang="en-US" altLang="en-US" sz="1400" b="0" dirty="0">
              <a:solidFill>
                <a:srgbClr val="FFFFFF"/>
              </a:solidFill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2171700" y="191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6838" tIns="47625" rIns="96838" bIns="47625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2487613" y="21637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6838" tIns="47625" rIns="96838" bIns="47625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19200"/>
            <a:ext cx="8001000" cy="50129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931480"/>
            <a:ext cx="32791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This graph includes 2 sets of </a:t>
            </a:r>
            <a:r>
              <a:rPr lang="en-US" b="1" dirty="0">
                <a:solidFill>
                  <a:schemeClr val="bg1"/>
                </a:solidFill>
              </a:rPr>
              <a:t>Trend Lines</a:t>
            </a:r>
            <a:r>
              <a:rPr lang="en-US" dirty="0">
                <a:solidFill>
                  <a:schemeClr val="bg1"/>
                </a:solidFill>
              </a:rPr>
              <a:t>, a 65-day </a:t>
            </a:r>
            <a:r>
              <a:rPr lang="en-US" b="1" dirty="0">
                <a:solidFill>
                  <a:schemeClr val="bg1"/>
                </a:solidFill>
              </a:rPr>
              <a:t>Moving Average</a:t>
            </a:r>
            <a:r>
              <a:rPr lang="en-US" dirty="0">
                <a:solidFill>
                  <a:schemeClr val="bg1"/>
                </a:solidFill>
              </a:rPr>
              <a:t>, &amp; a 14-day </a:t>
            </a:r>
            <a:r>
              <a:rPr lang="en-US" b="1" dirty="0">
                <a:solidFill>
                  <a:schemeClr val="bg1"/>
                </a:solidFill>
              </a:rPr>
              <a:t>Relative Strength Indicator</a:t>
            </a:r>
            <a:r>
              <a:rPr lang="en-US" dirty="0">
                <a:solidFill>
                  <a:schemeClr val="bg1"/>
                </a:solidFill>
              </a:rPr>
              <a:t> (bottom graph) to identify any “gap up” and “gap down” patterns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CC22063-8C3A-4446-8564-0D37949BD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" y="345514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of Technical Analysis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542938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0">
                <a:solidFill>
                  <a:srgbClr val="FFFFFF"/>
                </a:solidFill>
              </a:rPr>
              <a:t>Slide </a:t>
            </a:r>
            <a:fld id="{32A3CF6F-DCC6-4019-96DE-D9AFA25F3D1D}" type="slidenum">
              <a:rPr lang="en-US" altLang="en-US" sz="1400" b="0" smtClean="0">
                <a:solidFill>
                  <a:srgbClr val="FFFFFF"/>
                </a:solidFill>
              </a:rPr>
              <a:pPr/>
              <a:t>33</a:t>
            </a:fld>
            <a:endParaRPr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1163267" name="Text Box 3"/>
          <p:cNvSpPr txBox="1">
            <a:spLocks noChangeArrowheads="1"/>
          </p:cNvSpPr>
          <p:nvPr/>
        </p:nvSpPr>
        <p:spPr bwMode="auto">
          <a:xfrm>
            <a:off x="1219200" y="1524000"/>
            <a:ext cx="6397625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Moving Averages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MACD and Cross-overs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Trendlines and Break-outs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Relative Strength (RSI)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Stochastics / Oscillators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Pattern Recognition (e.g., “head &amp; shoulders”, “pennants”, etc.)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Point and Figure charts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Candlestick charts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Volume and Market Breadth</a:t>
            </a:r>
          </a:p>
          <a:p>
            <a:pPr>
              <a:buFontTx/>
              <a:buChar char="•"/>
            </a:pPr>
            <a:r>
              <a:rPr lang="en-US" altLang="en-US" b="0">
                <a:solidFill>
                  <a:srgbClr val="FFFFFF"/>
                </a:solidFill>
              </a:rPr>
              <a:t>  Money Flow statistics</a:t>
            </a:r>
            <a:endParaRPr lang="en-US" altLang="en-US" sz="4000" b="0">
              <a:solidFill>
                <a:srgbClr val="FFFFFF"/>
              </a:solidFill>
            </a:endParaRPr>
          </a:p>
        </p:txBody>
      </p:sp>
      <p:grpSp>
        <p:nvGrpSpPr>
          <p:cNvPr id="215045" name="Group 4"/>
          <p:cNvGrpSpPr>
            <a:grpSpLocks/>
          </p:cNvGrpSpPr>
          <p:nvPr/>
        </p:nvGrpSpPr>
        <p:grpSpPr bwMode="auto">
          <a:xfrm>
            <a:off x="381000" y="1295400"/>
            <a:ext cx="7772400" cy="152400"/>
            <a:chOff x="768" y="1344"/>
            <a:chExt cx="4752" cy="96"/>
          </a:xfrm>
        </p:grpSpPr>
        <p:sp>
          <p:nvSpPr>
            <p:cNvPr id="215046" name="Rectangle 5"/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5047" name="Rectangle 6"/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B7A907BA-055A-4AEF-A714-1883CEB93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" y="345514"/>
            <a:ext cx="828039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Technical Analysis Techniques</a:t>
            </a:r>
            <a:endParaRPr lang="en-US" altLang="en-US" sz="36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16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326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639123"/>
            <a:ext cx="86868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000" dirty="0"/>
              <a:t>We showed the </a:t>
            </a:r>
            <a:r>
              <a:rPr lang="en-US" altLang="en-US" sz="2000" dirty="0">
                <a:solidFill>
                  <a:srgbClr val="FFFF00"/>
                </a:solidFill>
              </a:rPr>
              <a:t>linkages</a:t>
            </a:r>
            <a:r>
              <a:rPr lang="en-US" altLang="en-US" sz="2000" dirty="0"/>
              <a:t> between Macroeconomic conditions, Interest Rates, and Stock Prices</a:t>
            </a:r>
          </a:p>
          <a:p>
            <a:endParaRPr lang="en-US" alt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</a:rPr>
              <a:t>Demonstrated that </a:t>
            </a:r>
            <a:r>
              <a:rPr lang="en-US" altLang="en-US" sz="2000" u="sng" dirty="0">
                <a:solidFill>
                  <a:srgbClr val="FFFF00"/>
                </a:solidFill>
              </a:rPr>
              <a:t>unexpected</a:t>
            </a:r>
            <a:r>
              <a:rPr lang="en-US" altLang="en-US" sz="2000" dirty="0">
                <a:solidFill>
                  <a:srgbClr val="FFFF00"/>
                </a:solidFill>
              </a:rPr>
              <a:t> news and the stage of the </a:t>
            </a:r>
            <a:r>
              <a:rPr lang="en-US" altLang="en-US" sz="2000" u="sng" dirty="0">
                <a:solidFill>
                  <a:srgbClr val="FFFF00"/>
                </a:solidFill>
              </a:rPr>
              <a:t>business cycle</a:t>
            </a:r>
            <a:r>
              <a:rPr lang="en-US" altLang="en-US" sz="2000" dirty="0">
                <a:solidFill>
                  <a:srgbClr val="FFFF00"/>
                </a:solidFill>
              </a:rPr>
              <a:t> can influence stock prices</a:t>
            </a:r>
          </a:p>
          <a:p>
            <a:endParaRPr lang="en-US" altLang="en-US" sz="2000" dirty="0">
              <a:solidFill>
                <a:srgbClr val="FFFF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000" dirty="0"/>
              <a:t>Explained how important </a:t>
            </a:r>
            <a:r>
              <a:rPr lang="en-US" altLang="en-US" sz="2000" dirty="0">
                <a:solidFill>
                  <a:srgbClr val="FFFF00"/>
                </a:solidFill>
              </a:rPr>
              <a:t>financial markets</a:t>
            </a:r>
            <a:r>
              <a:rPr lang="en-US" altLang="en-US" sz="2000" dirty="0"/>
              <a:t> are for Investors, Businesses, Consumers, and Governments to provide an </a:t>
            </a:r>
            <a:r>
              <a:rPr lang="en-US" altLang="en-US" sz="2000" u="sng" dirty="0">
                <a:solidFill>
                  <a:srgbClr val="FFFF00"/>
                </a:solidFill>
              </a:rPr>
              <a:t>interactive</a:t>
            </a:r>
            <a:r>
              <a:rPr lang="en-US" altLang="en-US" sz="2000" dirty="0">
                <a:solidFill>
                  <a:srgbClr val="FFFF00"/>
                </a:solidFill>
              </a:rPr>
              <a:t> feedback loop</a:t>
            </a:r>
            <a:r>
              <a:rPr lang="en-US" altLang="en-US" sz="2000" dirty="0"/>
              <a:t> with the economy</a:t>
            </a:r>
          </a:p>
          <a:p>
            <a:endParaRPr lang="en-US" alt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</a:rPr>
              <a:t>We also showed the importance of understanding the </a:t>
            </a:r>
            <a:r>
              <a:rPr lang="en-US" altLang="en-US" sz="2000" u="sng" dirty="0">
                <a:solidFill>
                  <a:srgbClr val="FFFF00"/>
                </a:solidFill>
              </a:rPr>
              <a:t>types</a:t>
            </a:r>
            <a:r>
              <a:rPr lang="en-US" altLang="en-US" sz="2000" dirty="0">
                <a:solidFill>
                  <a:srgbClr val="FFFF00"/>
                </a:solidFill>
              </a:rPr>
              <a:t> of financial markets (order-driven vs. quote-driven vs. </a:t>
            </a:r>
            <a:r>
              <a:rPr lang="en-US" altLang="en-US" sz="2000">
                <a:solidFill>
                  <a:srgbClr val="FFFF00"/>
                </a:solidFill>
              </a:rPr>
              <a:t>call auctions</a:t>
            </a:r>
            <a:r>
              <a:rPr lang="en-US" altLang="en-US" sz="2000" dirty="0">
                <a:solidFill>
                  <a:srgbClr val="FFFF00"/>
                </a:solidFill>
              </a:rPr>
              <a:t>)</a:t>
            </a:r>
          </a:p>
          <a:p>
            <a:endParaRPr lang="en-US" altLang="en-US" sz="2000" dirty="0">
              <a:solidFill>
                <a:srgbClr val="FFFF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000" dirty="0"/>
              <a:t>Described how to combine </a:t>
            </a:r>
            <a:r>
              <a:rPr lang="en-US" altLang="en-US" sz="2000" dirty="0">
                <a:solidFill>
                  <a:srgbClr val="FFFF00"/>
                </a:solidFill>
              </a:rPr>
              <a:t>technical</a:t>
            </a:r>
            <a:r>
              <a:rPr lang="en-US" altLang="en-US" sz="2000" dirty="0"/>
              <a:t> and </a:t>
            </a:r>
            <a:r>
              <a:rPr lang="en-US" altLang="en-US" sz="2000" dirty="0">
                <a:solidFill>
                  <a:srgbClr val="FFFF00"/>
                </a:solidFill>
              </a:rPr>
              <a:t>fundamental</a:t>
            </a:r>
            <a:r>
              <a:rPr lang="en-US" altLang="en-US" sz="2000" dirty="0"/>
              <a:t> analysis to decide </a:t>
            </a:r>
            <a:r>
              <a:rPr lang="en-US" altLang="en-US" sz="2000" u="sng" dirty="0">
                <a:solidFill>
                  <a:srgbClr val="FFFF00"/>
                </a:solidFill>
              </a:rPr>
              <a:t>when</a:t>
            </a:r>
            <a:r>
              <a:rPr lang="en-US" altLang="en-US" sz="2000" dirty="0"/>
              <a:t> to </a:t>
            </a:r>
            <a:r>
              <a:rPr lang="en-US" altLang="en-US" sz="2000" dirty="0">
                <a:solidFill>
                  <a:schemeClr val="tx1"/>
                </a:solidFill>
              </a:rPr>
              <a:t>trade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2781300" y="319440"/>
            <a:ext cx="3352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Wrap-Up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15241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33E96DA-9381-4FF2-9AF2-79990FBE142C}"/>
              </a:ext>
            </a:extLst>
          </p:cNvPr>
          <p:cNvSpPr txBox="1">
            <a:spLocks/>
          </p:cNvSpPr>
          <p:nvPr/>
        </p:nvSpPr>
        <p:spPr bwMode="auto">
          <a:xfrm>
            <a:off x="3505200" y="613356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34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1993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A01790-6A0D-4E37-9286-9E04A93FA3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xfrm>
            <a:off x="3505200" y="613356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35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89EB245A-73A4-474E-9453-A3146A799F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rgbClr val="FFFF00"/>
                </a:solidFill>
              </a:rPr>
              <a:t>Classical / Neo-Classical / Rational Expectations:</a:t>
            </a:r>
            <a:r>
              <a:rPr lang="en-US" altLang="en-US" sz="2400" b="1" dirty="0"/>
              <a:t> Adam Smith’s “invisible hand” and the power of market signals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rgbClr val="FFFF00"/>
                </a:solidFill>
              </a:rPr>
              <a:t>Keynesianism:</a:t>
            </a:r>
            <a:r>
              <a:rPr lang="en-US" altLang="en-US" sz="2400" b="1" dirty="0"/>
              <a:t> J.M. Keynes’s “helping hand” of government</a:t>
            </a:r>
          </a:p>
          <a:p>
            <a:pPr>
              <a:lnSpc>
                <a:spcPct val="90000"/>
              </a:lnSpc>
            </a:pPr>
            <a:endParaRPr lang="en-US" altLang="en-US" sz="2400" b="1" dirty="0"/>
          </a:p>
          <a:p>
            <a:pPr>
              <a:lnSpc>
                <a:spcPct val="90000"/>
              </a:lnSpc>
            </a:pPr>
            <a:r>
              <a:rPr lang="en-US" altLang="en-US" sz="2400" b="1" dirty="0" err="1">
                <a:solidFill>
                  <a:srgbClr val="FFFF00"/>
                </a:solidFill>
              </a:rPr>
              <a:t>Monetarisim</a:t>
            </a:r>
            <a:r>
              <a:rPr lang="en-US" altLang="en-US" sz="2400" b="1" dirty="0">
                <a:solidFill>
                  <a:srgbClr val="FFFF00"/>
                </a:solidFill>
              </a:rPr>
              <a:t>:</a:t>
            </a:r>
            <a:r>
              <a:rPr lang="en-US" altLang="en-US" sz="2400" b="1" dirty="0"/>
              <a:t> Friedman’s money growth =&gt; inflation (ultimately)</a:t>
            </a:r>
          </a:p>
          <a:p>
            <a:pPr>
              <a:lnSpc>
                <a:spcPct val="90000"/>
              </a:lnSpc>
            </a:pPr>
            <a:endParaRPr lang="en-US" altLang="en-US" sz="2400" b="1" dirty="0"/>
          </a:p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rgbClr val="FFFF00"/>
                </a:solidFill>
              </a:rPr>
              <a:t>Real Business Cycle:</a:t>
            </a:r>
            <a:r>
              <a:rPr lang="en-US" altLang="en-US" sz="2400" b="1" dirty="0"/>
              <a:t> productivity shocks are key to growth</a:t>
            </a:r>
          </a:p>
          <a:p>
            <a:pPr>
              <a:lnSpc>
                <a:spcPct val="90000"/>
              </a:lnSpc>
            </a:pPr>
            <a:endParaRPr lang="en-US" altLang="en-US" sz="2400" b="1" dirty="0"/>
          </a:p>
          <a:p>
            <a:pPr>
              <a:lnSpc>
                <a:spcPct val="90000"/>
              </a:lnSpc>
            </a:pPr>
            <a:r>
              <a:rPr lang="en-US" altLang="en-US" sz="2400" b="1" u="sng" dirty="0">
                <a:solidFill>
                  <a:srgbClr val="FFFF00"/>
                </a:solidFill>
              </a:rPr>
              <a:t>Stylized</a:t>
            </a:r>
            <a:r>
              <a:rPr lang="en-US" altLang="en-US" sz="2400" b="1" dirty="0">
                <a:solidFill>
                  <a:srgbClr val="FFFF00"/>
                </a:solidFill>
              </a:rPr>
              <a:t> Business Cycle Model: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Symbol" panose="05050102010706020507" pitchFamily="18" charset="2"/>
              </a:rPr>
              <a:t>D </a:t>
            </a:r>
            <a:r>
              <a:rPr lang="en-US" altLang="en-US" sz="2400" b="1" dirty="0">
                <a:solidFill>
                  <a:srgbClr val="FFFF00"/>
                </a:solidFill>
              </a:rPr>
              <a:t>Business</a:t>
            </a:r>
            <a:r>
              <a:rPr lang="en-US" altLang="en-US" sz="2400" b="1" dirty="0"/>
              <a:t> </a:t>
            </a:r>
            <a:r>
              <a:rPr lang="en-US" altLang="en-US" sz="2400" b="1" dirty="0">
                <a:solidFill>
                  <a:srgbClr val="FFFF00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400" b="1" dirty="0"/>
              <a:t> =&gt; </a:t>
            </a:r>
            <a:r>
              <a:rPr lang="en-US" altLang="en-US" sz="2400" b="1" dirty="0">
                <a:latin typeface="Symbol" panose="05050102010706020507" pitchFamily="18" charset="2"/>
              </a:rPr>
              <a:t>D</a:t>
            </a:r>
            <a:r>
              <a:rPr lang="en-US" altLang="en-US" sz="2400" b="1" dirty="0"/>
              <a:t> Investment =&gt; {</a:t>
            </a:r>
            <a:r>
              <a:rPr lang="en-US" altLang="en-US" sz="2400" b="1" dirty="0">
                <a:latin typeface="Symbol" panose="05050102010706020507" pitchFamily="18" charset="2"/>
              </a:rPr>
              <a:t>D </a:t>
            </a:r>
            <a:r>
              <a:rPr lang="en-US" altLang="en-US" sz="2400" b="1" dirty="0"/>
              <a:t>Interest Rates / </a:t>
            </a:r>
            <a:r>
              <a:rPr lang="en-US" altLang="en-US" sz="2400" b="1" dirty="0">
                <a:latin typeface="Symbol" panose="05050102010706020507" pitchFamily="18" charset="2"/>
              </a:rPr>
              <a:t>D </a:t>
            </a:r>
            <a:r>
              <a:rPr lang="en-US" altLang="en-US" sz="2400" b="1" dirty="0"/>
              <a:t>Employment / </a:t>
            </a:r>
            <a:r>
              <a:rPr lang="en-US" altLang="en-US" sz="2400" b="1" dirty="0">
                <a:latin typeface="Symbol" panose="05050102010706020507" pitchFamily="18" charset="2"/>
              </a:rPr>
              <a:t>D </a:t>
            </a:r>
            <a:r>
              <a:rPr lang="en-US" altLang="en-US" sz="2400" b="1" dirty="0"/>
              <a:t>Technology} =&gt; </a:t>
            </a:r>
            <a:r>
              <a:rPr lang="en-US" altLang="en-US" sz="2400" b="1" dirty="0">
                <a:solidFill>
                  <a:srgbClr val="FFFF00"/>
                </a:solidFill>
                <a:latin typeface="Symbol" panose="05050102010706020507" pitchFamily="18" charset="2"/>
              </a:rPr>
              <a:t>D </a:t>
            </a:r>
            <a:r>
              <a:rPr lang="en-US" altLang="en-US" sz="2400" b="1" dirty="0">
                <a:solidFill>
                  <a:srgbClr val="FFFF00"/>
                </a:solidFill>
              </a:rPr>
              <a:t>Consumption </a:t>
            </a:r>
            <a:r>
              <a:rPr lang="en-US" altLang="en-US" sz="2400" b="1" dirty="0"/>
              <a:t>=&gt; </a:t>
            </a:r>
            <a:r>
              <a:rPr lang="en-US" altLang="en-US" sz="2400" b="1" dirty="0">
                <a:solidFill>
                  <a:srgbClr val="FFFF00"/>
                </a:solidFill>
                <a:latin typeface="Symbol" panose="05050102010706020507" pitchFamily="18" charset="2"/>
              </a:rPr>
              <a:t>D </a:t>
            </a:r>
            <a:r>
              <a:rPr lang="en-US" altLang="en-US" sz="2400" b="1" dirty="0">
                <a:solidFill>
                  <a:srgbClr val="FFFF00"/>
                </a:solidFill>
              </a:rPr>
              <a:t>Business</a:t>
            </a:r>
            <a:r>
              <a:rPr lang="en-US" altLang="en-US" sz="2400" b="1" dirty="0"/>
              <a:t> </a:t>
            </a:r>
            <a:r>
              <a:rPr lang="en-US" altLang="en-US" sz="2400" b="1" dirty="0">
                <a:solidFill>
                  <a:srgbClr val="FFFF00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400" b="1" dirty="0"/>
              <a:t> … </a:t>
            </a:r>
            <a:endParaRPr lang="en-US" altLang="en-US" sz="2400" b="1" dirty="0">
              <a:solidFill>
                <a:srgbClr val="FFFF00"/>
              </a:solidFill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A8800E3-FDB8-4A41-9C8A-77A2F2AA3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7511"/>
            <a:ext cx="7467599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Bonus Slide: </a:t>
            </a:r>
          </a:p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Theories of the Business Cycle</a:t>
            </a:r>
          </a:p>
        </p:txBody>
      </p:sp>
    </p:spTree>
    <p:extLst>
      <p:ext uri="{BB962C8B-B14F-4D97-AF65-F5344CB8AC3E}">
        <p14:creationId xmlns:p14="http://schemas.microsoft.com/office/powerpoint/2010/main" val="248725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7871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502" y="163133"/>
            <a:ext cx="5596165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the Macroeconomy affects Stock Prices </a:t>
            </a:r>
            <a:r>
              <a:rPr lang="en-US" altLang="en-US" sz="36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(cont.)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42" y="1717830"/>
            <a:ext cx="8545558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The key stock valuation variables </a:t>
            </a:r>
            <a:r>
              <a:rPr lang="en-US" altLang="en-US" sz="2800" dirty="0">
                <a:solidFill>
                  <a:srgbClr val="FFFF00"/>
                </a:solidFill>
              </a:rPr>
              <a:t>(</a:t>
            </a:r>
            <a:r>
              <a:rPr lang="en-US" altLang="en-US" sz="2800" dirty="0" err="1">
                <a:solidFill>
                  <a:srgbClr val="FFFF00"/>
                </a:solidFill>
              </a:rPr>
              <a:t>FCF</a:t>
            </a:r>
            <a:r>
              <a:rPr lang="en-US" altLang="en-US" sz="2800" baseline="-25000" dirty="0" err="1">
                <a:solidFill>
                  <a:srgbClr val="FFFF00"/>
                </a:solidFill>
              </a:rPr>
              <a:t>equity</a:t>
            </a:r>
            <a:r>
              <a:rPr lang="en-US" altLang="en-US" sz="2800" dirty="0">
                <a:solidFill>
                  <a:srgbClr val="FFFF00"/>
                </a:solidFill>
              </a:rPr>
              <a:t> </a:t>
            </a:r>
            <a:r>
              <a:rPr lang="en-US" altLang="en-US" sz="2800" i="1" u="sng" dirty="0">
                <a:solidFill>
                  <a:srgbClr val="FFFF00"/>
                </a:solidFill>
              </a:rPr>
              <a:t>and</a:t>
            </a:r>
            <a:r>
              <a:rPr lang="en-US" altLang="en-US" sz="2800" dirty="0">
                <a:solidFill>
                  <a:srgbClr val="FFFF00"/>
                </a:solidFill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</a:rPr>
              <a:t>R</a:t>
            </a:r>
            <a:r>
              <a:rPr lang="en-US" altLang="en-US" sz="2800" baseline="-25000" dirty="0" err="1">
                <a:solidFill>
                  <a:srgbClr val="FFFF00"/>
                </a:solidFill>
              </a:rPr>
              <a:t>equity</a:t>
            </a:r>
            <a:r>
              <a:rPr lang="en-US" altLang="en-US" sz="2800" dirty="0">
                <a:solidFill>
                  <a:srgbClr val="FFFF00"/>
                </a:solidFill>
              </a:rPr>
              <a:t>)</a:t>
            </a:r>
            <a:r>
              <a:rPr lang="en-US" altLang="en-US" sz="2800" dirty="0"/>
              <a:t> are affected by </a:t>
            </a:r>
            <a:r>
              <a:rPr lang="en-US" altLang="en-US" sz="2800" dirty="0">
                <a:solidFill>
                  <a:srgbClr val="FFFF00"/>
                </a:solidFill>
              </a:rPr>
              <a:t>news</a:t>
            </a:r>
            <a:r>
              <a:rPr lang="en-US" altLang="en-US" sz="2800" dirty="0"/>
              <a:t> about many </a:t>
            </a:r>
            <a:r>
              <a:rPr lang="en-US" altLang="en-US" sz="2800" dirty="0">
                <a:solidFill>
                  <a:srgbClr val="FFFF00"/>
                </a:solidFill>
              </a:rPr>
              <a:t>Macroeconomic</a:t>
            </a:r>
            <a:r>
              <a:rPr lang="en-US" altLang="en-US" sz="2800" dirty="0"/>
              <a:t> factors such as: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Real GDP Growth &amp; Inflation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Employment &amp; Wage Growth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Personal Consumption and Saving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Capital Investment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Taxes &amp; Government Spending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Interest Rates &amp; Exchange Rates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These macro factors are driven via choices by: </a:t>
            </a:r>
            <a:r>
              <a:rPr lang="en-US" altLang="en-US" sz="2800" dirty="0">
                <a:solidFill>
                  <a:srgbClr val="FFFF00"/>
                </a:solidFill>
              </a:rPr>
              <a:t>Consumers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FFFF00"/>
                </a:solidFill>
              </a:rPr>
              <a:t>Businesses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FFFF00"/>
                </a:solidFill>
              </a:rPr>
              <a:t>Investors</a:t>
            </a:r>
            <a:r>
              <a:rPr lang="en-US" altLang="en-US" sz="2800" dirty="0"/>
              <a:t>, and </a:t>
            </a:r>
            <a:r>
              <a:rPr lang="en-US" altLang="en-US" sz="2800" dirty="0">
                <a:solidFill>
                  <a:srgbClr val="FFFF00"/>
                </a:solidFill>
              </a:rPr>
              <a:t>Government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25384" y="1502546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7795AFFB-211C-4E31-9518-64A09B4434F9}"/>
              </a:ext>
            </a:extLst>
          </p:cNvPr>
          <p:cNvSpPr txBox="1">
            <a:spLocks/>
          </p:cNvSpPr>
          <p:nvPr/>
        </p:nvSpPr>
        <p:spPr bwMode="auto">
          <a:xfrm>
            <a:off x="3559084" y="627249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4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1023937" y="1219200"/>
            <a:ext cx="77628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7162" tIns="77788" rIns="157162" bIns="77788"/>
          <a:lstStyle>
            <a:lvl1pPr marL="609600" indent="-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800" b="1" dirty="0">
                <a:solidFill>
                  <a:srgbClr val="D9FCFF"/>
                </a:solidFill>
              </a:rPr>
              <a:t>New information</a:t>
            </a:r>
            <a:r>
              <a:rPr lang="en-US" altLang="en-US" sz="2800" dirty="0">
                <a:solidFill>
                  <a:srgbClr val="D9FCFF"/>
                </a:solidFill>
              </a:rPr>
              <a:t> (</a:t>
            </a:r>
            <a:r>
              <a:rPr lang="en-US" altLang="en-US" sz="2800" b="1" u="sng" dirty="0">
                <a:solidFill>
                  <a:srgbClr val="FFFF00"/>
                </a:solidFill>
              </a:rPr>
              <a:t>unexpected</a:t>
            </a:r>
            <a:r>
              <a:rPr lang="en-US" altLang="en-US" sz="2800" dirty="0">
                <a:solidFill>
                  <a:srgbClr val="D9FCFF"/>
                </a:solidFill>
              </a:rPr>
              <a:t> news)</a:t>
            </a:r>
            <a:endParaRPr lang="en-US" altLang="en-US" sz="2800" b="1" dirty="0">
              <a:solidFill>
                <a:srgbClr val="D9FCFF"/>
              </a:solidFill>
            </a:endParaRPr>
          </a:p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800" b="1" dirty="0">
                <a:solidFill>
                  <a:srgbClr val="D9FCFF"/>
                </a:solidFill>
              </a:rPr>
              <a:t>Divergent Expectations</a:t>
            </a:r>
            <a:r>
              <a:rPr lang="en-US" altLang="en-US" sz="2800" dirty="0">
                <a:solidFill>
                  <a:srgbClr val="D9FCFF"/>
                </a:solidFill>
              </a:rPr>
              <a:t> (people agree to disagree due to new information)</a:t>
            </a: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800" b="1" dirty="0">
                <a:solidFill>
                  <a:srgbClr val="D9FCFF"/>
                </a:solidFill>
              </a:rPr>
              <a:t>Liquidity</a:t>
            </a:r>
            <a:r>
              <a:rPr lang="en-US" altLang="en-US" sz="2800" dirty="0">
                <a:solidFill>
                  <a:srgbClr val="D9FCFF"/>
                </a:solidFill>
              </a:rPr>
              <a:t> needs (“uninformed” traders)</a:t>
            </a: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800" b="1" dirty="0">
                <a:solidFill>
                  <a:srgbClr val="D9FCFF"/>
                </a:solidFill>
              </a:rPr>
              <a:t>Technical</a:t>
            </a:r>
            <a:r>
              <a:rPr lang="en-US" altLang="en-US" sz="2800" dirty="0">
                <a:solidFill>
                  <a:srgbClr val="D9FCFF"/>
                </a:solidFill>
              </a:rPr>
              <a:t> (“noise”) trading</a:t>
            </a:r>
          </a:p>
          <a:p>
            <a:pPr marL="0" indent="0" algn="l" eaLnBrk="1" hangingPunct="1">
              <a:spcBef>
                <a:spcPct val="20000"/>
              </a:spcBef>
            </a:pPr>
            <a:endParaRPr lang="en-US" altLang="en-US" sz="2800" dirty="0">
              <a:solidFill>
                <a:srgbClr val="D9FCFF"/>
              </a:solidFill>
            </a:endParaRPr>
          </a:p>
          <a:p>
            <a:pPr marL="0" indent="0">
              <a:spcBef>
                <a:spcPct val="20000"/>
              </a:spcBef>
            </a:pPr>
            <a:r>
              <a:rPr lang="en-US" altLang="en-US" sz="2800" dirty="0">
                <a:solidFill>
                  <a:srgbClr val="D9FCFF"/>
                </a:solidFill>
              </a:rPr>
              <a:t>So… </a:t>
            </a:r>
            <a:r>
              <a:rPr lang="en-US" altLang="en-US" sz="2800" b="1" dirty="0">
                <a:solidFill>
                  <a:srgbClr val="FFFF00"/>
                </a:solidFill>
              </a:rPr>
              <a:t>Unexpected News</a:t>
            </a:r>
            <a:r>
              <a:rPr lang="en-US" altLang="en-US" sz="2800" dirty="0">
                <a:solidFill>
                  <a:srgbClr val="D9FCFF"/>
                </a:solidFill>
              </a:rPr>
              <a:t> about the </a:t>
            </a:r>
            <a:r>
              <a:rPr lang="en-US" altLang="en-US" sz="2800" b="1" dirty="0">
                <a:solidFill>
                  <a:srgbClr val="FFFF00"/>
                </a:solidFill>
              </a:rPr>
              <a:t>economy</a:t>
            </a:r>
            <a:r>
              <a:rPr lang="en-US" altLang="en-US" sz="2800" dirty="0">
                <a:solidFill>
                  <a:srgbClr val="D9FCFF"/>
                </a:solidFill>
              </a:rPr>
              <a:t> can lead to a large amount of </a:t>
            </a:r>
            <a:r>
              <a:rPr lang="en-US" altLang="en-US" sz="2800" b="1" dirty="0">
                <a:solidFill>
                  <a:srgbClr val="FFFF00"/>
                </a:solidFill>
              </a:rPr>
              <a:t>trading</a:t>
            </a:r>
            <a:r>
              <a:rPr lang="en-US" altLang="en-US" sz="2800" dirty="0">
                <a:solidFill>
                  <a:srgbClr val="D9FCFF"/>
                </a:solidFill>
              </a:rPr>
              <a:t> which can then affect everyone’s </a:t>
            </a:r>
            <a:r>
              <a:rPr lang="en-US" altLang="en-US" sz="2800" b="1" dirty="0">
                <a:solidFill>
                  <a:srgbClr val="FFFF00"/>
                </a:solidFill>
              </a:rPr>
              <a:t>economic</a:t>
            </a:r>
            <a:r>
              <a:rPr lang="en-US" altLang="en-US" sz="2800" dirty="0">
                <a:solidFill>
                  <a:srgbClr val="D9FCFF"/>
                </a:solidFill>
              </a:rPr>
              <a:t> decisions, which then again affects trading, etc., … in an </a:t>
            </a:r>
            <a:r>
              <a:rPr lang="en-US" altLang="en-US" sz="2800" b="1" dirty="0">
                <a:solidFill>
                  <a:srgbClr val="FFFF00"/>
                </a:solidFill>
              </a:rPr>
              <a:t>interactive feedback loop</a:t>
            </a:r>
            <a:endParaRPr lang="en-US" altLang="en-US" sz="3300" b="1" dirty="0">
              <a:solidFill>
                <a:srgbClr val="FFFF00"/>
              </a:solidFill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00E54A7-1637-4FC2-90CC-99C7E3F6B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" y="457200"/>
            <a:ext cx="7981950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Motivates Trading?</a:t>
            </a:r>
            <a:endParaRPr lang="en-US" altLang="en-US" sz="28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3DEE5A47-E0B9-43FB-97A3-2F77BBEFC401}"/>
              </a:ext>
            </a:extLst>
          </p:cNvPr>
          <p:cNvSpPr txBox="1">
            <a:spLocks/>
          </p:cNvSpPr>
          <p:nvPr/>
        </p:nvSpPr>
        <p:spPr bwMode="auto">
          <a:xfrm>
            <a:off x="36195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5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83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533400" y="916619"/>
            <a:ext cx="8253413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7162" tIns="77788" rIns="157162" bIns="77788"/>
          <a:lstStyle>
            <a:lvl1pPr marL="609600" indent="-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AutoNum type="arabicPeriod"/>
            </a:pPr>
            <a:r>
              <a:rPr lang="en-US" altLang="en-US" sz="2000" dirty="0">
                <a:solidFill>
                  <a:srgbClr val="D9FCFF"/>
                </a:solidFill>
              </a:rPr>
              <a:t>News of </a:t>
            </a:r>
            <a:r>
              <a:rPr lang="en-US" altLang="en-US" sz="2000" b="1" u="sng" dirty="0">
                <a:solidFill>
                  <a:srgbClr val="FFFF00"/>
                </a:solidFill>
              </a:rPr>
              <a:t>unexpectedly strong</a:t>
            </a:r>
            <a:r>
              <a:rPr lang="en-US" altLang="en-US" sz="2000" dirty="0">
                <a:solidFill>
                  <a:srgbClr val="D9FCFF"/>
                </a:solidFill>
              </a:rPr>
              <a:t> data on </a:t>
            </a:r>
            <a:r>
              <a:rPr lang="en-US" altLang="en-US" sz="2000" b="1" dirty="0">
                <a:solidFill>
                  <a:srgbClr val="D9FCFF"/>
                </a:solidFill>
              </a:rPr>
              <a:t>Consumer Spending</a:t>
            </a:r>
            <a:r>
              <a:rPr lang="en-US" altLang="en-US" sz="2000" dirty="0">
                <a:solidFill>
                  <a:srgbClr val="D9FCFF"/>
                </a:solidFill>
              </a:rPr>
              <a:t> and the </a:t>
            </a:r>
            <a:r>
              <a:rPr lang="en-US" altLang="en-US" sz="2000" b="1" dirty="0">
                <a:solidFill>
                  <a:srgbClr val="D9FCFF"/>
                </a:solidFill>
              </a:rPr>
              <a:t>Purchasing Managers Index</a:t>
            </a:r>
            <a:r>
              <a:rPr lang="en-US" altLang="en-US" sz="2000" dirty="0">
                <a:solidFill>
                  <a:srgbClr val="D9FCFF"/>
                </a:solidFill>
              </a:rPr>
              <a:t> from last month leads to an </a:t>
            </a:r>
            <a:r>
              <a:rPr lang="en-US" altLang="en-US" sz="2000" b="1" u="sng" dirty="0">
                <a:solidFill>
                  <a:srgbClr val="FFFF00"/>
                </a:solidFill>
              </a:rPr>
              <a:t>increase</a:t>
            </a:r>
            <a:r>
              <a:rPr lang="en-US" altLang="en-US" sz="2000" dirty="0">
                <a:solidFill>
                  <a:srgbClr val="D9FCFF"/>
                </a:solidFill>
              </a:rPr>
              <a:t> in </a:t>
            </a:r>
            <a:r>
              <a:rPr lang="en-US" altLang="en-US" sz="2000" b="1" u="sng" dirty="0">
                <a:solidFill>
                  <a:srgbClr val="FFFF00"/>
                </a:solidFill>
              </a:rPr>
              <a:t>investor optimism</a:t>
            </a:r>
          </a:p>
          <a:p>
            <a:pPr>
              <a:spcBef>
                <a:spcPct val="20000"/>
              </a:spcBef>
              <a:buFontTx/>
              <a:buAutoNum type="arabicPeriod"/>
            </a:pPr>
            <a:endParaRPr lang="en-US" altLang="en-US" sz="2000" b="1" u="sng" dirty="0">
              <a:solidFill>
                <a:srgbClr val="FFFF00"/>
              </a:solidFill>
            </a:endParaRPr>
          </a:p>
          <a:p>
            <a:pPr>
              <a:spcBef>
                <a:spcPct val="20000"/>
              </a:spcBef>
              <a:buFontTx/>
              <a:buAutoNum type="arabicPeriod"/>
            </a:pPr>
            <a:r>
              <a:rPr lang="en-US" altLang="en-US" sz="2000" dirty="0">
                <a:solidFill>
                  <a:srgbClr val="D9FCFF"/>
                </a:solidFill>
              </a:rPr>
              <a:t>More optimistic</a:t>
            </a:r>
            <a:r>
              <a:rPr lang="en-US" altLang="en-US" sz="2000" b="1" dirty="0">
                <a:solidFill>
                  <a:srgbClr val="D9FCFF"/>
                </a:solidFill>
              </a:rPr>
              <a:t> </a:t>
            </a:r>
            <a:r>
              <a:rPr lang="en-US" altLang="en-US" sz="2000" b="1" dirty="0">
                <a:solidFill>
                  <a:srgbClr val="FFFF00"/>
                </a:solidFill>
              </a:rPr>
              <a:t>investors</a:t>
            </a:r>
            <a:r>
              <a:rPr lang="en-US" altLang="en-US" sz="2000" dirty="0">
                <a:solidFill>
                  <a:srgbClr val="D9FCFF"/>
                </a:solidFill>
              </a:rPr>
              <a:t> then </a:t>
            </a:r>
            <a:r>
              <a:rPr lang="en-US" altLang="en-US" sz="2000" b="1" u="sng" dirty="0">
                <a:solidFill>
                  <a:srgbClr val="FFFF00"/>
                </a:solidFill>
              </a:rPr>
              <a:t>revise upwards</a:t>
            </a:r>
            <a:r>
              <a:rPr lang="en-US" altLang="en-US" sz="2000" dirty="0">
                <a:solidFill>
                  <a:srgbClr val="D9FCFF"/>
                </a:solidFill>
              </a:rPr>
              <a:t> their </a:t>
            </a:r>
            <a:r>
              <a:rPr lang="en-US" altLang="en-US" sz="2000" b="1" dirty="0">
                <a:solidFill>
                  <a:srgbClr val="FFFF00"/>
                </a:solidFill>
              </a:rPr>
              <a:t>expectations</a:t>
            </a:r>
            <a:r>
              <a:rPr lang="en-US" altLang="en-US" sz="2000" dirty="0">
                <a:solidFill>
                  <a:srgbClr val="D9FCFF"/>
                </a:solidFill>
              </a:rPr>
              <a:t> of future corporate cash flows and are willing to take </a:t>
            </a:r>
            <a:r>
              <a:rPr lang="en-US" altLang="en-US" sz="2000" b="1" u="sng" dirty="0">
                <a:solidFill>
                  <a:srgbClr val="FFFF00"/>
                </a:solidFill>
              </a:rPr>
              <a:t>more</a:t>
            </a:r>
            <a:r>
              <a:rPr lang="en-US" altLang="en-US" sz="2000" b="1" dirty="0">
                <a:solidFill>
                  <a:srgbClr val="FFFF00"/>
                </a:solidFill>
              </a:rPr>
              <a:t> risk</a:t>
            </a:r>
            <a:endParaRPr lang="en-US" altLang="en-US" sz="2000" dirty="0">
              <a:solidFill>
                <a:srgbClr val="FFFF00"/>
              </a:solidFill>
            </a:endParaRP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endParaRPr lang="en-US" altLang="en-US" sz="2000" dirty="0">
              <a:solidFill>
                <a:srgbClr val="D9FCFF"/>
              </a:solidFill>
            </a:endParaRP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000" dirty="0">
                <a:solidFill>
                  <a:srgbClr val="D9FCFF"/>
                </a:solidFill>
              </a:rPr>
              <a:t>Better expectations about future cash flows cause</a:t>
            </a:r>
            <a:r>
              <a:rPr lang="en-US" altLang="en-US" sz="2000" b="1" dirty="0">
                <a:solidFill>
                  <a:srgbClr val="D9FCFF"/>
                </a:solidFill>
              </a:rPr>
              <a:t> </a:t>
            </a:r>
            <a:r>
              <a:rPr lang="en-US" altLang="en-US" sz="2000" b="1" dirty="0">
                <a:solidFill>
                  <a:srgbClr val="FFFF00"/>
                </a:solidFill>
              </a:rPr>
              <a:t>“fundamental”</a:t>
            </a:r>
            <a:r>
              <a:rPr lang="en-US" altLang="en-US" sz="2000" b="1" dirty="0">
                <a:solidFill>
                  <a:srgbClr val="D9FCFF"/>
                </a:solidFill>
              </a:rPr>
              <a:t> </a:t>
            </a:r>
            <a:r>
              <a:rPr lang="en-US" altLang="en-US" sz="2000" dirty="0">
                <a:solidFill>
                  <a:srgbClr val="D9FCFF"/>
                </a:solidFill>
              </a:rPr>
              <a:t>values to rise </a:t>
            </a:r>
            <a:r>
              <a:rPr lang="en-US" altLang="en-US" sz="2000" b="1" u="sng" dirty="0">
                <a:solidFill>
                  <a:srgbClr val="FFFF00"/>
                </a:solidFill>
              </a:rPr>
              <a:t>above</a:t>
            </a:r>
            <a:r>
              <a:rPr lang="en-US" altLang="en-US" sz="2000" b="1" dirty="0">
                <a:solidFill>
                  <a:srgbClr val="D9FCFF"/>
                </a:solidFill>
              </a:rPr>
              <a:t> </a:t>
            </a:r>
            <a:r>
              <a:rPr lang="en-US" altLang="en-US" sz="2000" dirty="0">
                <a:solidFill>
                  <a:srgbClr val="D9FCFF"/>
                </a:solidFill>
              </a:rPr>
              <a:t>current </a:t>
            </a:r>
            <a:r>
              <a:rPr lang="en-US" altLang="en-US" sz="2000" b="1" dirty="0">
                <a:solidFill>
                  <a:srgbClr val="FFFF00"/>
                </a:solidFill>
              </a:rPr>
              <a:t>market prices</a:t>
            </a:r>
            <a:r>
              <a:rPr lang="en-US" altLang="en-US" sz="2000" dirty="0">
                <a:solidFill>
                  <a:srgbClr val="D9FCFF"/>
                </a:solidFill>
              </a:rPr>
              <a:t> for stocks</a:t>
            </a: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endParaRPr lang="en-US" altLang="en-US" sz="2000" dirty="0">
              <a:solidFill>
                <a:srgbClr val="D9FCFF"/>
              </a:solidFill>
            </a:endParaRP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000" dirty="0">
                <a:solidFill>
                  <a:srgbClr val="D9FCFF"/>
                </a:solidFill>
              </a:rPr>
              <a:t>Investors then place orders to </a:t>
            </a:r>
            <a:r>
              <a:rPr lang="en-US" altLang="en-US" sz="2000" b="1" u="sng" dirty="0">
                <a:solidFill>
                  <a:srgbClr val="FFFF00"/>
                </a:solidFill>
              </a:rPr>
              <a:t>buy</a:t>
            </a:r>
            <a:r>
              <a:rPr lang="en-US" altLang="en-US" sz="2000" b="1" dirty="0">
                <a:solidFill>
                  <a:srgbClr val="FFFF00"/>
                </a:solidFill>
              </a:rPr>
              <a:t> stocks</a:t>
            </a:r>
            <a:r>
              <a:rPr lang="en-US" altLang="en-US" sz="2000" dirty="0">
                <a:solidFill>
                  <a:srgbClr val="D9FCFF"/>
                </a:solidFill>
              </a:rPr>
              <a:t> and push </a:t>
            </a:r>
            <a:r>
              <a:rPr lang="en-US" altLang="en-US" sz="2000" b="1" u="sng" dirty="0">
                <a:solidFill>
                  <a:srgbClr val="FFFF00"/>
                </a:solidFill>
              </a:rPr>
              <a:t>up</a:t>
            </a:r>
            <a:r>
              <a:rPr lang="en-US" altLang="en-US" sz="2000" dirty="0">
                <a:solidFill>
                  <a:srgbClr val="D9FCFF"/>
                </a:solidFill>
              </a:rPr>
              <a:t> market prices towards their new, higher “fundamental” values but have to deal with </a:t>
            </a:r>
            <a:r>
              <a:rPr lang="en-US" altLang="en-US" sz="2000" b="1" dirty="0">
                <a:solidFill>
                  <a:srgbClr val="FFFF00"/>
                </a:solidFill>
              </a:rPr>
              <a:t>“</a:t>
            </a:r>
            <a:r>
              <a:rPr lang="en-US" altLang="en-US" sz="2000" b="1" u="sng" dirty="0">
                <a:solidFill>
                  <a:srgbClr val="FFFF00"/>
                </a:solidFill>
              </a:rPr>
              <a:t>market frictions</a:t>
            </a:r>
            <a:r>
              <a:rPr lang="en-US" altLang="en-US" sz="2000" b="1" dirty="0">
                <a:solidFill>
                  <a:srgbClr val="FFFF00"/>
                </a:solidFill>
              </a:rPr>
              <a:t>”</a:t>
            </a:r>
            <a:r>
              <a:rPr lang="en-US" altLang="en-US" sz="2000" dirty="0">
                <a:solidFill>
                  <a:srgbClr val="D9FCFF"/>
                </a:solidFill>
              </a:rPr>
              <a:t> like </a:t>
            </a:r>
            <a:r>
              <a:rPr lang="en-US" altLang="en-US" sz="2000" u="sng" dirty="0">
                <a:solidFill>
                  <a:srgbClr val="FFFF00"/>
                </a:solidFill>
              </a:rPr>
              <a:t>divergent expectations</a:t>
            </a:r>
            <a:r>
              <a:rPr lang="en-US" altLang="en-US" sz="2000" dirty="0">
                <a:solidFill>
                  <a:srgbClr val="D9FCFF"/>
                </a:solidFill>
              </a:rPr>
              <a:t>, </a:t>
            </a:r>
            <a:r>
              <a:rPr lang="en-US" altLang="en-US" sz="2000" u="sng" dirty="0">
                <a:solidFill>
                  <a:srgbClr val="FFFF00"/>
                </a:solidFill>
              </a:rPr>
              <a:t>price impact</a:t>
            </a:r>
            <a:r>
              <a:rPr lang="en-US" altLang="en-US" sz="2000" dirty="0">
                <a:solidFill>
                  <a:srgbClr val="D9FCFF"/>
                </a:solidFill>
              </a:rPr>
              <a:t>, </a:t>
            </a:r>
            <a:r>
              <a:rPr lang="en-US" altLang="en-US" sz="2000" u="sng" dirty="0">
                <a:solidFill>
                  <a:srgbClr val="FFFF00"/>
                </a:solidFill>
              </a:rPr>
              <a:t>volatility</a:t>
            </a: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endParaRPr lang="en-US" altLang="en-US" sz="2000" b="1" u="sng" dirty="0">
              <a:solidFill>
                <a:srgbClr val="FFFF00"/>
              </a:solidFill>
            </a:endParaRPr>
          </a:p>
          <a:p>
            <a:pPr algn="l" eaLnBrk="1" hangingPunct="1">
              <a:spcBef>
                <a:spcPct val="20000"/>
              </a:spcBef>
              <a:buFontTx/>
              <a:buAutoNum type="arabicPeriod"/>
            </a:pPr>
            <a:r>
              <a:rPr lang="en-US" altLang="en-US" sz="2000" b="1" u="sng" dirty="0">
                <a:solidFill>
                  <a:srgbClr val="FFFF00"/>
                </a:solidFill>
              </a:rPr>
              <a:t>Equilibrium</a:t>
            </a:r>
            <a:r>
              <a:rPr lang="en-US" altLang="en-US" sz="2000" dirty="0">
                <a:solidFill>
                  <a:srgbClr val="D9FCFF"/>
                </a:solidFill>
              </a:rPr>
              <a:t> occurs in the </a:t>
            </a:r>
            <a:r>
              <a:rPr lang="en-US" altLang="en-US" sz="2000" b="1" dirty="0">
                <a:solidFill>
                  <a:srgbClr val="D9FCFF"/>
                </a:solidFill>
              </a:rPr>
              <a:t>stock market</a:t>
            </a:r>
            <a:r>
              <a:rPr lang="en-US" altLang="en-US" sz="2000" dirty="0">
                <a:solidFill>
                  <a:srgbClr val="D9FCFF"/>
                </a:solidFill>
              </a:rPr>
              <a:t> and </a:t>
            </a:r>
            <a:r>
              <a:rPr lang="en-US" altLang="en-US" sz="2000" b="1" dirty="0">
                <a:solidFill>
                  <a:srgbClr val="FFFF00"/>
                </a:solidFill>
              </a:rPr>
              <a:t>buy</a:t>
            </a:r>
            <a:r>
              <a:rPr lang="en-US" altLang="en-US" sz="2000" dirty="0">
                <a:solidFill>
                  <a:srgbClr val="D9FCFF"/>
                </a:solidFill>
              </a:rPr>
              <a:t> orders </a:t>
            </a:r>
            <a:r>
              <a:rPr lang="en-US" altLang="en-US" sz="2000" b="1" u="sng" dirty="0">
                <a:solidFill>
                  <a:srgbClr val="FFFF00"/>
                </a:solidFill>
              </a:rPr>
              <a:t>stop</a:t>
            </a:r>
            <a:r>
              <a:rPr lang="en-US" altLang="en-US" sz="2000" dirty="0">
                <a:solidFill>
                  <a:srgbClr val="D9FCFF"/>
                </a:solidFill>
              </a:rPr>
              <a:t> being submitted once market prices are </a:t>
            </a:r>
            <a:r>
              <a:rPr lang="en-US" altLang="en-US" sz="2000" b="1" u="sng" dirty="0">
                <a:solidFill>
                  <a:srgbClr val="FFFF00"/>
                </a:solidFill>
              </a:rPr>
              <a:t>equal</a:t>
            </a:r>
            <a:r>
              <a:rPr lang="en-US" altLang="en-US" sz="2000" dirty="0">
                <a:solidFill>
                  <a:srgbClr val="D9FCFF"/>
                </a:solidFill>
              </a:rPr>
              <a:t> to fundamental values</a:t>
            </a:r>
            <a:endParaRPr lang="en-US" alt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00E54A7-1637-4FC2-90CC-99C7E3F6B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0108"/>
            <a:ext cx="8329613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Example of how Macro Shocks affect Stock Prices</a:t>
            </a:r>
            <a:endParaRPr lang="en-US" altLang="en-US" sz="28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3DEE5A47-E0B9-43FB-97A3-2F77BBEFC401}"/>
              </a:ext>
            </a:extLst>
          </p:cNvPr>
          <p:cNvSpPr txBox="1">
            <a:spLocks/>
          </p:cNvSpPr>
          <p:nvPr/>
        </p:nvSpPr>
        <p:spPr bwMode="auto">
          <a:xfrm>
            <a:off x="36195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6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98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D9D95725-E4BF-403A-ABFD-FC47012934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0" y="1295400"/>
            <a:ext cx="8191500" cy="4991100"/>
          </a:xfrm>
          <a:prstGeom prst="rect">
            <a:avLst/>
          </a:prstGeom>
        </p:spPr>
      </p:pic>
      <p:sp>
        <p:nvSpPr>
          <p:cNvPr id="242692" name="Text Box 4">
            <a:extLst>
              <a:ext uri="{FF2B5EF4-FFF2-40B4-BE49-F238E27FC236}">
                <a16:creationId xmlns:a16="http://schemas.microsoft.com/office/drawing/2014/main" id="{F66896CF-0C59-4174-BD79-37BE76BB5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939" y="2171452"/>
            <a:ext cx="4768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>
                <a:solidFill>
                  <a:srgbClr val="0000FF"/>
                </a:solidFill>
              </a:rPr>
              <a:t>Total Output = Y = C + I + G + NX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FAC3B1B6-91BB-4C8A-8F6B-B7AC80EAEDE5}"/>
              </a:ext>
            </a:extLst>
          </p:cNvPr>
          <p:cNvSpPr txBox="1">
            <a:spLocks/>
          </p:cNvSpPr>
          <p:nvPr/>
        </p:nvSpPr>
        <p:spPr bwMode="auto">
          <a:xfrm>
            <a:off x="3505200" y="628761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7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6D1B53C-A320-4380-8C0C-E4EB16FFF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" y="457200"/>
            <a:ext cx="7981950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Components of Total Output (Real GDP)</a:t>
            </a:r>
            <a:endParaRPr lang="en-US" altLang="en-US" sz="28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3A98DCF-A820-483D-BA34-299723AA0A9F}"/>
              </a:ext>
            </a:extLst>
          </p:cNvPr>
          <p:cNvSpPr txBox="1">
            <a:spLocks/>
          </p:cNvSpPr>
          <p:nvPr/>
        </p:nvSpPr>
        <p:spPr bwMode="auto">
          <a:xfrm>
            <a:off x="3505200" y="613356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8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F52F1426-E801-45DA-AEC3-3E1BC8341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085310"/>
            <a:ext cx="7485336" cy="5048250"/>
          </a:xfrm>
          <a:prstGeom prst="rect">
            <a:avLst/>
          </a:prstGeom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22DFC569-DAAC-47AA-A01B-3E95BCB0F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293" y="366500"/>
            <a:ext cx="7981950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Unemployment Rate is volatile (but lagging)</a:t>
            </a:r>
            <a:endParaRPr lang="en-US" altLang="en-US" sz="28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B2CBA35E-A0B1-4603-BE53-EB7F38C2C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372690"/>
            <a:ext cx="7296150" cy="4920659"/>
          </a:xfrm>
          <a:prstGeom prst="rect">
            <a:avLst/>
          </a:prstGeom>
        </p:spPr>
      </p:pic>
      <p:sp>
        <p:nvSpPr>
          <p:cNvPr id="9" name="TextBox 1">
            <a:extLst>
              <a:ext uri="{FF2B5EF4-FFF2-40B4-BE49-F238E27FC236}">
                <a16:creationId xmlns:a16="http://schemas.microsoft.com/office/drawing/2014/main" id="{274A7155-3E46-46DC-9F98-D938DE6BB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7219"/>
            <a:ext cx="8534400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Investment is volatile and leads Real Output</a:t>
            </a:r>
            <a:endParaRPr lang="en-US" altLang="en-US" sz="28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90C4BE16-02CB-422C-9EE4-FE93BD436DEA}"/>
              </a:ext>
            </a:extLst>
          </p:cNvPr>
          <p:cNvSpPr txBox="1">
            <a:spLocks/>
          </p:cNvSpPr>
          <p:nvPr/>
        </p:nvSpPr>
        <p:spPr bwMode="auto">
          <a:xfrm>
            <a:off x="3505200" y="6259497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92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2pPr>
            <a:lvl3pPr marL="9144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3pPr>
            <a:lvl4pPr marL="1371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4pPr>
            <a:lvl5pPr marL="18288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anose="02020603050405020304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fld id="{5DB8B87D-A47E-4A13-9134-16541276A65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9</a:t>
            </a:fld>
            <a:endParaRPr lang="en-US" alt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9706</TotalTime>
  <Words>1958</Words>
  <Application>Microsoft Office PowerPoint</Application>
  <PresentationFormat>On-screen Show (4:3)</PresentationFormat>
  <Paragraphs>348</Paragraphs>
  <Slides>35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Monotype Sorts</vt:lpstr>
      <vt:lpstr>Symbol</vt:lpstr>
      <vt:lpstr>Times</vt:lpstr>
      <vt:lpstr>Times New Roman</vt:lpstr>
      <vt:lpstr>Wingdings</vt:lpstr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Baruch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Nazli S. Alan</dc:creator>
  <cp:lastModifiedBy>dozenbas@gmail.com</cp:lastModifiedBy>
  <cp:revision>259</cp:revision>
  <dcterms:created xsi:type="dcterms:W3CDTF">2012-03-29T17:07:12Z</dcterms:created>
  <dcterms:modified xsi:type="dcterms:W3CDTF">2021-07-27T03:18:46Z</dcterms:modified>
</cp:coreProperties>
</file>