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600" r:id="rId2"/>
    <p:sldId id="601" r:id="rId3"/>
    <p:sldId id="603" r:id="rId4"/>
    <p:sldId id="602" r:id="rId5"/>
    <p:sldId id="334" r:id="rId6"/>
    <p:sldId id="325" r:id="rId7"/>
    <p:sldId id="606" r:id="rId8"/>
    <p:sldId id="327" r:id="rId9"/>
    <p:sldId id="610" r:id="rId10"/>
    <p:sldId id="328" r:id="rId11"/>
    <p:sldId id="329" r:id="rId12"/>
    <p:sldId id="611" r:id="rId13"/>
    <p:sldId id="612" r:id="rId14"/>
    <p:sldId id="619" r:id="rId15"/>
    <p:sldId id="618" r:id="rId16"/>
    <p:sldId id="620" r:id="rId17"/>
    <p:sldId id="621" r:id="rId18"/>
    <p:sldId id="330" r:id="rId19"/>
    <p:sldId id="624" r:id="rId20"/>
    <p:sldId id="623" r:id="rId21"/>
    <p:sldId id="605" r:id="rId22"/>
    <p:sldId id="625" r:id="rId23"/>
    <p:sldId id="616" r:id="rId24"/>
    <p:sldId id="331" r:id="rId25"/>
    <p:sldId id="332" r:id="rId26"/>
    <p:sldId id="333" r:id="rId27"/>
    <p:sldId id="617" r:id="rId28"/>
    <p:sldId id="613" r:id="rId29"/>
    <p:sldId id="61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3D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63"/>
    <p:restoredTop sz="94636"/>
  </p:normalViewPr>
  <p:slideViewPr>
    <p:cSldViewPr>
      <p:cViewPr varScale="1">
        <p:scale>
          <a:sx n="64" d="100"/>
          <a:sy n="64" d="100"/>
        </p:scale>
        <p:origin x="150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64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9A64E-5498-4931-B799-E624E457194C}" type="datetimeFigureOut">
              <a:rPr lang="en-US" smtClean="0"/>
              <a:t>7/26/2021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63D2E7-83CE-45AF-8959-C1F12714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686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41166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90982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86944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20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82845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30768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3D2E7-83CE-45AF-8959-C1F1271493A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3313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23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49123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27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82478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28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07366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29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4272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53740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5920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535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63D2E7-83CE-45AF-8959-C1F1271493A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6855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72238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06779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31996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A19D955-68C2-4C76-A1F4-B12A6444F8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49D14D4-78E5-4D3E-873D-D18109A4E06F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C23E3C-08CC-4FB3-9ECB-C61536212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DA85613-E17E-4381-987C-AD6A8EF55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9376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05200" y="640080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June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400" y="6400800"/>
            <a:ext cx="28956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2133600" cy="365125"/>
          </a:xfrm>
        </p:spPr>
        <p:txBody>
          <a:bodyPr/>
          <a:lstStyle/>
          <a:p>
            <a:r>
              <a:rPr lang="en-US" dirty="0"/>
              <a:t>Slide </a:t>
            </a:r>
            <a:fld id="{A26878DC-C319-40ED-844E-B322ED0311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627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A26878DC-C319-40ED-844E-B322ED031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642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A26878DC-C319-40ED-844E-B322ED031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702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A26878DC-C319-40ED-844E-B322ED0311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519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A26878DC-C319-40ED-844E-B322ED0311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58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A26878DC-C319-40ED-844E-B322ED0311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536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2012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A26878DC-C319-40ED-844E-B322ED031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109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2012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A26878DC-C319-40ED-844E-B322ED031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889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2012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A26878DC-C319-40ED-844E-B322ED031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679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A26878DC-C319-40ED-844E-B322ED031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496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A26878DC-C319-40ED-844E-B322ED0311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933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052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June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400" y="64008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©R. Schwartz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Slide </a:t>
            </a:r>
            <a:fld id="{A26878DC-C319-40ED-844E-B322ED0311F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400800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2628" y="0"/>
            <a:ext cx="1071372" cy="563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7705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1">
            <a:extLst>
              <a:ext uri="{FF2B5EF4-FFF2-40B4-BE49-F238E27FC236}">
                <a16:creationId xmlns:a16="http://schemas.microsoft.com/office/drawing/2014/main" id="{5A089BCA-4268-413F-8500-43E6355D74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/>
              <a:t>Slide </a:t>
            </a:r>
            <a:fld id="{0FCD0761-0CC3-449F-B2DE-70F38FE5F742}" type="slidenum">
              <a:rPr lang="en-US" altLang="en-US" sz="1400" b="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b="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1" name="Line 5">
            <a:extLst>
              <a:ext uri="{FF2B5EF4-FFF2-40B4-BE49-F238E27FC236}">
                <a16:creationId xmlns:a16="http://schemas.microsoft.com/office/drawing/2014/main" id="{D6221B90-34F9-49A4-9C13-41F828FCA4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2286000"/>
            <a:ext cx="4953000" cy="0"/>
          </a:xfrm>
          <a:prstGeom prst="line">
            <a:avLst/>
          </a:prstGeom>
          <a:noFill/>
          <a:ln w="76200">
            <a:solidFill>
              <a:srgbClr val="99FF66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546" y="3276600"/>
            <a:ext cx="8948854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6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Liquidity, Markets and Trading in Action</a:t>
            </a:r>
            <a:r>
              <a:rPr lang="en-US" altLang="en-US" sz="3200" i="1" dirty="0"/>
              <a:t> </a:t>
            </a:r>
          </a:p>
          <a:p>
            <a:r>
              <a:rPr lang="en-US" altLang="en-US" sz="2800" dirty="0"/>
              <a:t>Deniz Ozenbas, Michael Pagano, Robert Schwartz, and Bruce Weber, Springer, 2021, forthcoming</a:t>
            </a:r>
            <a:endParaRPr lang="en-US" altLang="en-US" sz="3200" dirty="0"/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4BE69730-B291-4138-8648-09F443CA0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04800"/>
            <a:ext cx="7958014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“Economics and the Equity Market: </a:t>
            </a:r>
          </a:p>
          <a:p>
            <a:pPr algn="ctr"/>
            <a:r>
              <a:rPr lang="en-US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Microeconomics Course Application”</a:t>
            </a:r>
          </a:p>
          <a:p>
            <a:pPr algn="ctr"/>
            <a:endParaRPr lang="en-US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1 in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©R. Schwartz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A26878DC-C319-40ED-844E-B322ED0311F8}" type="slidenum">
              <a:rPr lang="en-US" smtClean="0"/>
              <a:t>10</a:t>
            </a:fld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828800" y="1893277"/>
            <a:ext cx="5334000" cy="44313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7800" y="228600"/>
            <a:ext cx="640080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The Capital Market Line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 Exhibit 1.5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921B3C1-684D-4AD0-AC4A-AF3A9B858E43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447800"/>
            <a:ext cx="7772400" cy="152400"/>
            <a:chOff x="768" y="1344"/>
            <a:chExt cx="4752" cy="9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617242F-9BA5-415C-8D77-ED12B6498C2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955E362-4839-42F7-A461-7034CF8887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82454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©R. Schwartz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A26878DC-C319-40ED-844E-B322ED0311F8}" type="slidenum">
              <a:rPr lang="en-US" smtClean="0"/>
              <a:t>11</a:t>
            </a:fld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676400" y="2055488"/>
            <a:ext cx="5791200" cy="38881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304800"/>
            <a:ext cx="640080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Investor Optimality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Exhibit 1.6</a:t>
            </a:r>
            <a:endParaRPr lang="en-US" sz="3200" dirty="0">
              <a:solidFill>
                <a:schemeClr val="bg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614775A-035B-4796-BCD4-F767F678EDA2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524000"/>
            <a:ext cx="7772400" cy="152400"/>
            <a:chOff x="768" y="1344"/>
            <a:chExt cx="4752" cy="9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59837D7-2E48-4A13-B167-C81B35311CE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F660DA6-D9BD-44C9-B19B-0ED2DF6DD3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0307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1">
            <a:extLst>
              <a:ext uri="{FF2B5EF4-FFF2-40B4-BE49-F238E27FC236}">
                <a16:creationId xmlns:a16="http://schemas.microsoft.com/office/drawing/2014/main" id="{5A089BCA-4268-413F-8500-43E6355D74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/>
              <a:t>Slide </a:t>
            </a:r>
            <a:fld id="{0FCD0761-0CC3-449F-B2DE-70F38FE5F742}" type="slidenum">
              <a:rPr lang="en-US" altLang="en-US" sz="1400" b="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 b="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403879"/>
            <a:ext cx="8001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3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44C371-9A6B-4152-A2E2-FBC23344E007}"/>
              </a:ext>
            </a:extLst>
          </p:cNvPr>
          <p:cNvSpPr txBox="1"/>
          <p:nvPr/>
        </p:nvSpPr>
        <p:spPr>
          <a:xfrm>
            <a:off x="1371600" y="1752600"/>
            <a:ext cx="6400800" cy="230832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endParaRPr lang="en-US" sz="3600" b="1" dirty="0">
              <a:solidFill>
                <a:schemeClr val="bg1"/>
              </a:solidFill>
            </a:endParaRPr>
          </a:p>
          <a:p>
            <a:pPr algn="ctr"/>
            <a:r>
              <a:rPr lang="en-US" sz="3600" b="1" dirty="0">
                <a:solidFill>
                  <a:schemeClr val="bg1"/>
                </a:solidFill>
              </a:rPr>
              <a:t>The Demand Curve to Hold Equity Shares</a:t>
            </a:r>
          </a:p>
          <a:p>
            <a:pPr algn="ctr"/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417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©R. Schwartz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A26878DC-C319-40ED-844E-B322ED0311F8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95400" y="1770995"/>
            <a:ext cx="6400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dirty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en-US" sz="2000" b="1" dirty="0">
                <a:solidFill>
                  <a:schemeClr val="tx1">
                    <a:lumMod val="95000"/>
                  </a:schemeClr>
                </a:solidFill>
              </a:rPr>
              <a:t>                                          </a:t>
            </a:r>
            <a:r>
              <a:rPr lang="en-US" sz="2000" dirty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n-US" sz="2000" b="1" u="sng" dirty="0">
                <a:solidFill>
                  <a:schemeClr val="tx1">
                    <a:lumMod val="95000"/>
                  </a:schemeClr>
                </a:solidFill>
              </a:rPr>
              <a:t>References</a:t>
            </a:r>
            <a:r>
              <a:rPr lang="en-US" sz="2000" b="1" dirty="0">
                <a:solidFill>
                  <a:schemeClr val="tx1">
                    <a:lumMod val="95000"/>
                  </a:schemeClr>
                </a:solidFill>
              </a:rPr>
              <a:t> </a:t>
            </a:r>
          </a:p>
          <a:p>
            <a:endParaRPr lang="en-US" sz="2000" dirty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en-US" sz="2000" b="1" dirty="0">
                <a:solidFill>
                  <a:schemeClr val="tx1">
                    <a:lumMod val="95000"/>
                  </a:schemeClr>
                </a:solidFill>
              </a:rPr>
              <a:t>“Security Market Microstructure” Analysis of a Non-Frictionless Market,”</a:t>
            </a:r>
            <a:r>
              <a:rPr lang="en-US" sz="2000" dirty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</a:schemeClr>
                </a:solidFill>
              </a:rPr>
              <a:t>Francioni</a:t>
            </a:r>
            <a:r>
              <a:rPr lang="en-US" sz="2000" dirty="0">
                <a:solidFill>
                  <a:schemeClr val="tx1">
                    <a:lumMod val="95000"/>
                  </a:schemeClr>
                </a:solidFill>
              </a:rPr>
              <a:t>, Hazarika, Reck &amp; Schwartz, </a:t>
            </a:r>
            <a:r>
              <a:rPr lang="en-US" sz="2000" i="1" dirty="0">
                <a:solidFill>
                  <a:schemeClr val="tx1">
                    <a:lumMod val="95000"/>
                  </a:schemeClr>
                </a:solidFill>
              </a:rPr>
              <a:t>The Handbook of Quantitative Finances, </a:t>
            </a:r>
            <a:r>
              <a:rPr lang="en-US" sz="2000" dirty="0">
                <a:solidFill>
                  <a:schemeClr val="tx1">
                    <a:lumMod val="95000"/>
                  </a:schemeClr>
                </a:solidFill>
              </a:rPr>
              <a:t>C.F. Lee and Alice Lee, Editors, Springer </a:t>
            </a:r>
            <a:r>
              <a:rPr lang="en-US" sz="2000" dirty="0" err="1">
                <a:solidFill>
                  <a:schemeClr val="tx1">
                    <a:lumMod val="95000"/>
                  </a:schemeClr>
                </a:solidFill>
              </a:rPr>
              <a:t>Science+Business</a:t>
            </a:r>
            <a:r>
              <a:rPr lang="en-US" sz="2000" dirty="0">
                <a:solidFill>
                  <a:schemeClr val="tx1">
                    <a:lumMod val="95000"/>
                  </a:schemeClr>
                </a:solidFill>
              </a:rPr>
              <a:t>, 2010</a:t>
            </a:r>
          </a:p>
          <a:p>
            <a:endParaRPr lang="en-US" sz="2000" i="1" dirty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en-US" sz="2000" b="1" i="1" dirty="0">
                <a:solidFill>
                  <a:schemeClr val="tx1">
                    <a:lumMod val="95000"/>
                  </a:schemeClr>
                </a:solidFill>
              </a:rPr>
              <a:t>“ </a:t>
            </a:r>
            <a:r>
              <a:rPr lang="en-US" sz="2000" b="1" dirty="0">
                <a:solidFill>
                  <a:schemeClr val="tx1">
                    <a:lumMod val="95000"/>
                  </a:schemeClr>
                </a:solidFill>
              </a:rPr>
              <a:t>The Trading Decision and Market Clearing Under Transaction Price Uncertainty,”</a:t>
            </a:r>
            <a:r>
              <a:rPr lang="en-US" sz="2000" dirty="0">
                <a:solidFill>
                  <a:schemeClr val="tx1">
                    <a:lumMod val="95000"/>
                  </a:schemeClr>
                </a:solidFill>
              </a:rPr>
              <a:t> Ho, Schwartz, and Whitcomb, </a:t>
            </a:r>
            <a:r>
              <a:rPr lang="en-US" sz="2000" i="1" dirty="0">
                <a:solidFill>
                  <a:schemeClr val="tx1">
                    <a:lumMod val="95000"/>
                  </a:schemeClr>
                </a:solidFill>
              </a:rPr>
              <a:t>Journal of Finance</a:t>
            </a:r>
            <a:r>
              <a:rPr lang="en-US" sz="2000" dirty="0">
                <a:solidFill>
                  <a:schemeClr val="tx1">
                    <a:lumMod val="95000"/>
                  </a:schemeClr>
                </a:solidFill>
              </a:rPr>
              <a:t>, 1985</a:t>
            </a:r>
          </a:p>
          <a:p>
            <a:endParaRPr lang="en-US" sz="2000" i="1" dirty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en-US" sz="2000" b="1" i="1" dirty="0">
                <a:solidFill>
                  <a:schemeClr val="tx1">
                    <a:lumMod val="95000"/>
                  </a:schemeClr>
                </a:solidFill>
              </a:rPr>
              <a:t>Reshaping the Equity </a:t>
            </a:r>
            <a:r>
              <a:rPr lang="en-US" sz="2000" b="1" i="1" dirty="0" err="1">
                <a:solidFill>
                  <a:schemeClr val="tx1">
                    <a:lumMod val="95000"/>
                  </a:schemeClr>
                </a:solidFill>
              </a:rPr>
              <a:t>Mrkets</a:t>
            </a:r>
            <a:r>
              <a:rPr lang="en-US" sz="2000" b="1" i="1" dirty="0">
                <a:solidFill>
                  <a:schemeClr val="tx1">
                    <a:lumMod val="95000"/>
                  </a:schemeClr>
                </a:solidFill>
              </a:rPr>
              <a:t>: A Guide for the 1990s</a:t>
            </a:r>
            <a:r>
              <a:rPr lang="en-US" sz="2000" b="1" dirty="0">
                <a:solidFill>
                  <a:schemeClr val="tx1">
                    <a:lumMod val="95000"/>
                  </a:schemeClr>
                </a:solidFill>
              </a:rPr>
              <a:t>,</a:t>
            </a:r>
            <a:r>
              <a:rPr lang="en-US" sz="2000" dirty="0">
                <a:solidFill>
                  <a:schemeClr val="tx1">
                    <a:lumMod val="95000"/>
                  </a:schemeClr>
                </a:solidFill>
              </a:rPr>
              <a:t> Schwartz, Harper Business, 1991</a:t>
            </a:r>
            <a:r>
              <a:rPr lang="en-US" sz="2000" i="1" dirty="0">
                <a:solidFill>
                  <a:schemeClr val="tx1">
                    <a:lumMod val="95000"/>
                  </a:schemeClr>
                </a:solidFill>
              </a:rPr>
              <a:t>   </a:t>
            </a:r>
            <a:endParaRPr lang="en-US" sz="2000" dirty="0">
              <a:solidFill>
                <a:schemeClr val="tx1">
                  <a:lumMod val="95000"/>
                </a:schemeClr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7B59BE0-1E78-497F-A5B7-CB7372BD11C7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905000"/>
            <a:ext cx="7772400" cy="152400"/>
            <a:chOff x="768" y="1344"/>
            <a:chExt cx="4752" cy="9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EC23983-23F2-4F18-AB41-48DB002D6581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DE79838-7703-41B8-9B0B-19526D314B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A2C9937C-36B0-4B25-AFDE-3623A94BA501}"/>
              </a:ext>
            </a:extLst>
          </p:cNvPr>
          <p:cNvSpPr txBox="1"/>
          <p:nvPr/>
        </p:nvSpPr>
        <p:spPr>
          <a:xfrm>
            <a:off x="1295400" y="215205"/>
            <a:ext cx="6400800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endParaRPr lang="en-US" sz="3200" b="1" u="sng" dirty="0">
              <a:solidFill>
                <a:schemeClr val="bg1"/>
              </a:solidFill>
            </a:endParaRPr>
          </a:p>
          <a:p>
            <a:pPr algn="ctr"/>
            <a:r>
              <a:rPr lang="en-US" sz="3200" b="1" u="sng" dirty="0">
                <a:solidFill>
                  <a:schemeClr val="bg1"/>
                </a:solidFill>
              </a:rPr>
              <a:t>Derivation</a:t>
            </a: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308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1">
            <a:extLst>
              <a:ext uri="{FF2B5EF4-FFF2-40B4-BE49-F238E27FC236}">
                <a16:creationId xmlns:a16="http://schemas.microsoft.com/office/drawing/2014/main" id="{5A089BCA-4268-413F-8500-43E6355D74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/>
              <a:t>Slide </a:t>
            </a:r>
            <a:fld id="{0FCD0761-0CC3-449F-B2DE-70F38FE5F742}" type="slidenum">
              <a:rPr lang="en-US" altLang="en-US" sz="1400" b="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 b="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" name="WordArt 6">
            <a:extLst>
              <a:ext uri="{FF2B5EF4-FFF2-40B4-BE49-F238E27FC236}">
                <a16:creationId xmlns:a16="http://schemas.microsoft.com/office/drawing/2014/main" id="{15FDF3A0-B269-4963-AED0-A0C35CED5B7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7374" y="1828800"/>
            <a:ext cx="7588425" cy="32765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84"/>
              </a:avLst>
            </a:prstTxWarp>
          </a:bodyPr>
          <a:lstStyle/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81200"/>
            <a:ext cx="80010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altLang="en-US" sz="2400" dirty="0"/>
              <a:t>Share price and holdings are continuous variables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sz="2400" dirty="0"/>
              <a:t>Short selling is unrestricted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sz="2400" dirty="0"/>
              <a:t>A brief trading period followed by a single investment period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sz="2400" dirty="0"/>
              <a:t>Max the expected utility of wealth as of the end of the investment period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sz="2400" dirty="0"/>
              <a:t>Investor expectations </a:t>
            </a:r>
            <a:r>
              <a:rPr lang="en-US" altLang="en-US" sz="2400" dirty="0" err="1"/>
              <a:t>wrt</a:t>
            </a:r>
            <a:r>
              <a:rPr lang="en-US" altLang="en-US" sz="2400" dirty="0"/>
              <a:t> share price at the end of the investment period are exogeneous (independent of the current price of shares)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sz="2400" dirty="0"/>
              <a:t>Investors are risk averse </a:t>
            </a:r>
          </a:p>
          <a:p>
            <a:pPr marL="514350" indent="-514350">
              <a:buFont typeface="+mj-lt"/>
              <a:buAutoNum type="arabicPeriod"/>
            </a:pPr>
            <a:endParaRPr lang="en-US" altLang="en-US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44C371-9A6B-4152-A2E2-FBC23344E007}"/>
              </a:ext>
            </a:extLst>
          </p:cNvPr>
          <p:cNvSpPr txBox="1"/>
          <p:nvPr/>
        </p:nvSpPr>
        <p:spPr>
          <a:xfrm>
            <a:off x="1497724" y="457200"/>
            <a:ext cx="64008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Assumptions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907BD54-AA6C-45A6-96F7-EFAC298E5A6E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295400"/>
            <a:ext cx="7772400" cy="152400"/>
            <a:chOff x="768" y="1344"/>
            <a:chExt cx="4752" cy="9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9978AC7-71EB-4939-8CD7-652B88CE106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4FD3383-2E1A-413F-8E0B-804AE2ABB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080310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1">
            <a:extLst>
              <a:ext uri="{FF2B5EF4-FFF2-40B4-BE49-F238E27FC236}">
                <a16:creationId xmlns:a16="http://schemas.microsoft.com/office/drawing/2014/main" id="{5A089BCA-4268-413F-8500-43E6355D74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/>
              <a:t>Slide </a:t>
            </a:r>
            <a:fld id="{0FCD0761-0CC3-449F-B2DE-70F38FE5F742}" type="slidenum">
              <a:rPr lang="en-US" altLang="en-US" sz="1400" b="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 b="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03" name="TextBox 3">
                <a:extLst>
                  <a:ext uri="{FF2B5EF4-FFF2-40B4-BE49-F238E27FC236}">
                    <a16:creationId xmlns:a16="http://schemas.microsoft.com/office/drawing/2014/main" id="{01A4B598-96CC-49A7-8185-2987BAFDF6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5800" y="1433929"/>
                <a:ext cx="8382000" cy="45858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4000" b="1">
                    <a:solidFill>
                      <a:srgbClr val="FFFFFF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4000" b="1">
                    <a:solidFill>
                      <a:srgbClr val="FFFFFF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4000" b="1">
                    <a:solidFill>
                      <a:srgbClr val="FFFFFF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4000" b="1">
                    <a:solidFill>
                      <a:srgbClr val="FFFFFF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4000" b="1">
                    <a:solidFill>
                      <a:srgbClr val="FFFFFF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rgbClr val="FFFFFF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rgbClr val="FFFFFF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rgbClr val="FFFFFF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rgbClr val="FFFFFF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𝟐𝟏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)  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𝐸𝑈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>
                  <a:latin typeface="+mn-lt"/>
                </a:endParaRPr>
              </a:p>
              <a:p>
                <a:endParaRPr lang="en-US" sz="2400" dirty="0">
                  <a:latin typeface="+mn-lt"/>
                </a:endParaRPr>
              </a:p>
              <a:p>
                <a:r>
                  <a:rPr lang="en-US" sz="2400" dirty="0">
                    <a:effectLst/>
                    <a:ea typeface="DengXian" panose="02010600030101010101" pitchFamily="2" charset="-122"/>
                    <a:cs typeface="Times New Roman" panose="02020603050405020304" pitchFamily="18" charset="0"/>
                  </a:rPr>
                  <a:t>(21.2)    </a:t>
                </a:r>
                <a14:m>
                  <m:oMath xmlns:m="http://schemas.openxmlformats.org/officeDocument/2006/math">
                    <m:r>
                      <a:rPr lang="en-US" sz="2400" i="1" smtClean="0"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h</m:t>
                    </m:r>
                    <m:d>
                      <m:d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𝑄</m:t>
                        </m:r>
                      </m:e>
                      <m:e>
                        <m:sSub>
                          <m:sSub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𝐸𝑈</m:t>
                    </m:r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[</m:t>
                    </m:r>
                    <m:d>
                      <m:d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𝑄</m:t>
                        </m:r>
                        <m:sSub>
                          <m:sSub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+</m:t>
                    </m:r>
                    <m:d>
                      <m:d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𝑄</m:t>
                        </m:r>
                      </m:e>
                    </m:d>
                    <m:sSub>
                      <m:sSub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]</m:t>
                    </m:r>
                  </m:oMath>
                </a14:m>
                <a:endParaRPr lang="en-US" sz="2400" dirty="0">
                  <a:latin typeface="+mn-lt"/>
                </a:endParaRPr>
              </a:p>
              <a:p>
                <a:endParaRPr lang="en-US" altLang="en-US" sz="2800" dirty="0">
                  <a:latin typeface="+mn-lt"/>
                </a:endParaRPr>
              </a:p>
              <a:p>
                <a:r>
                  <a:rPr lang="en-US" altLang="en-US" sz="2400" b="0" dirty="0">
                    <a:latin typeface="+mn-lt"/>
                  </a:rPr>
                  <a:t>C = cash</a:t>
                </a:r>
              </a:p>
              <a:p>
                <a:r>
                  <a:rPr lang="en-US" altLang="en-US" sz="2400" b="0" dirty="0">
                    <a:latin typeface="+mn-lt"/>
                  </a:rPr>
                  <a:t>R =1 + rate of interest</a:t>
                </a:r>
              </a:p>
              <a:p>
                <a:r>
                  <a:rPr lang="en-US" altLang="en-US" sz="2400" b="0" dirty="0">
                    <a:latin typeface="+mn-lt"/>
                  </a:rPr>
                  <a:t>N = number of shares held</a:t>
                </a:r>
              </a:p>
              <a:p>
                <a:r>
                  <a:rPr lang="en-US" altLang="en-US" sz="2400" b="0" dirty="0">
                    <a:latin typeface="+mn-lt"/>
                  </a:rPr>
                  <a:t>P = price of shares</a:t>
                </a:r>
              </a:p>
              <a:p>
                <a:r>
                  <a:rPr lang="en-US" altLang="en-US" sz="2400" b="0" dirty="0">
                    <a:latin typeface="+mn-lt"/>
                  </a:rPr>
                  <a:t>Q = number of shares bought/sold</a:t>
                </a:r>
              </a:p>
              <a:p>
                <a:r>
                  <a:rPr lang="en-US" altLang="en-US" sz="2400" b="0" dirty="0">
                    <a:latin typeface="+mn-lt"/>
                  </a:rPr>
                  <a:t>0 = start of trading period</a:t>
                </a:r>
              </a:p>
              <a:p>
                <a:r>
                  <a:rPr lang="en-US" altLang="en-US" sz="2400" b="0" dirty="0">
                    <a:latin typeface="+mn-lt"/>
                  </a:rPr>
                  <a:t>1 = end of trading period, start of investment period</a:t>
                </a:r>
              </a:p>
              <a:p>
                <a:r>
                  <a:rPr lang="en-US" altLang="en-US" sz="2400" b="0" dirty="0">
                    <a:latin typeface="+mn-lt"/>
                  </a:rPr>
                  <a:t>2= end of investment period</a:t>
                </a:r>
              </a:p>
            </p:txBody>
          </p:sp>
        </mc:Choice>
        <mc:Fallback xmlns="">
          <p:sp>
            <p:nvSpPr>
              <p:cNvPr id="4103" name="TextBox 3">
                <a:extLst>
                  <a:ext uri="{FF2B5EF4-FFF2-40B4-BE49-F238E27FC236}">
                    <a16:creationId xmlns:a16="http://schemas.microsoft.com/office/drawing/2014/main" id="{01A4B598-96CC-49A7-8185-2987BAFDF6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5800" y="1433929"/>
                <a:ext cx="8382000" cy="4585871"/>
              </a:xfrm>
              <a:prstGeom prst="rect">
                <a:avLst/>
              </a:prstGeom>
              <a:blipFill>
                <a:blip r:embed="rId3"/>
                <a:stretch>
                  <a:fillRect l="-1164" b="-199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B644C371-9A6B-4152-A2E2-FBC23344E007}"/>
              </a:ext>
            </a:extLst>
          </p:cNvPr>
          <p:cNvSpPr txBox="1"/>
          <p:nvPr/>
        </p:nvSpPr>
        <p:spPr>
          <a:xfrm>
            <a:off x="1371600" y="453509"/>
            <a:ext cx="64008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The Starting Point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907BD54-AA6C-45A6-96F7-EFAC298E5A6E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205329"/>
            <a:ext cx="7772400" cy="152400"/>
            <a:chOff x="768" y="1344"/>
            <a:chExt cx="4752" cy="9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9978AC7-71EB-4939-8CD7-652B88CE106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4FD3383-2E1A-413F-8E0B-804AE2ABB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55245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1">
            <a:extLst>
              <a:ext uri="{FF2B5EF4-FFF2-40B4-BE49-F238E27FC236}">
                <a16:creationId xmlns:a16="http://schemas.microsoft.com/office/drawing/2014/main" id="{5A089BCA-4268-413F-8500-43E6355D74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/>
              <a:t>Slide </a:t>
            </a:r>
            <a:fld id="{0FCD0761-0CC3-449F-B2DE-70F38FE5F742}" type="slidenum">
              <a:rPr lang="en-US" altLang="en-US" sz="1400" b="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 b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44C371-9A6B-4152-A2E2-FBC23344E007}"/>
              </a:ext>
            </a:extLst>
          </p:cNvPr>
          <p:cNvSpPr txBox="1"/>
          <p:nvPr/>
        </p:nvSpPr>
        <p:spPr>
          <a:xfrm>
            <a:off x="1497724" y="457200"/>
            <a:ext cx="640080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Equation (21.2) Can Be Written As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(Taylor Expansion)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907BD54-AA6C-45A6-96F7-EFAC298E5A6E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752600"/>
            <a:ext cx="7772400" cy="152400"/>
            <a:chOff x="768" y="1344"/>
            <a:chExt cx="4752" cy="9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9978AC7-71EB-4939-8CD7-652B88CE106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4FD3383-2E1A-413F-8E0B-804AE2ABB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4" name="Rectangle 1">
            <a:extLst>
              <a:ext uri="{FF2B5EF4-FFF2-40B4-BE49-F238E27FC236}">
                <a16:creationId xmlns:a16="http://schemas.microsoft.com/office/drawing/2014/main" id="{9753D9D3-3BCF-4898-BB62-9E1DF79B22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1" y="4478447"/>
            <a:ext cx="221442" cy="3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endParaRPr kumimoji="0" lang="en-US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DB1BE6-4909-417F-91C8-2E049D8E47C6}"/>
              </a:ext>
            </a:extLst>
          </p:cNvPr>
          <p:cNvSpPr txBox="1"/>
          <p:nvPr/>
        </p:nvSpPr>
        <p:spPr>
          <a:xfrm>
            <a:off x="1524000" y="2057400"/>
            <a:ext cx="64267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21.3       </a:t>
            </a:r>
            <a:r>
              <a:rPr lang="en-US" sz="2800" dirty="0"/>
              <a:t>h(</a:t>
            </a:r>
            <a:r>
              <a:rPr lang="en-US" sz="2800" i="1" dirty="0"/>
              <a:t>P</a:t>
            </a:r>
            <a:r>
              <a:rPr lang="en-US" sz="2800" i="1" baseline="-25000" dirty="0"/>
              <a:t>1</a:t>
            </a:r>
            <a:r>
              <a:rPr lang="en-US" sz="2800" i="1" dirty="0"/>
              <a:t>,Q</a:t>
            </a:r>
            <a:r>
              <a:rPr lang="en-US" sz="2800" dirty="0"/>
              <a:t>|</a:t>
            </a:r>
            <a:r>
              <a:rPr lang="en-US" sz="2800" i="1" dirty="0"/>
              <a:t>N</a:t>
            </a:r>
            <a:r>
              <a:rPr lang="en-US" sz="2800" i="1" baseline="-25000" dirty="0"/>
              <a:t>0</a:t>
            </a:r>
            <a:r>
              <a:rPr lang="en-US" sz="2800" i="1" dirty="0"/>
              <a:t>C</a:t>
            </a:r>
            <a:r>
              <a:rPr lang="en-US" sz="2800" i="1" baseline="-25000" dirty="0"/>
              <a:t>0</a:t>
            </a:r>
            <a:r>
              <a:rPr lang="en-US" sz="2800" dirty="0"/>
              <a:t>) </a:t>
            </a:r>
            <a:r>
              <a:rPr lang="en-US" sz="2800" i="1" dirty="0"/>
              <a:t>= c + </a:t>
            </a:r>
            <a:r>
              <a:rPr lang="en-US" sz="2800" i="1" dirty="0" err="1"/>
              <a:t>gQ</a:t>
            </a:r>
            <a:r>
              <a:rPr lang="en-US" sz="2800" i="1" dirty="0"/>
              <a:t>(a – </a:t>
            </a:r>
            <a:r>
              <a:rPr lang="en-US" sz="2800" i="1" dirty="0" err="1"/>
              <a:t>bQ</a:t>
            </a:r>
            <a:r>
              <a:rPr lang="en-US" sz="2800" i="1" dirty="0"/>
              <a:t> – </a:t>
            </a:r>
            <a:r>
              <a:rPr lang="en-US" sz="2800" dirty="0"/>
              <a:t>P</a:t>
            </a:r>
            <a:r>
              <a:rPr lang="en-US" sz="2800" i="1" baseline="-25000" dirty="0"/>
              <a:t>1</a:t>
            </a:r>
            <a:r>
              <a:rPr lang="en-US" sz="2800" dirty="0"/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2E5D1A-01FC-4EF5-9AAA-1DD55E51CB7C}"/>
              </a:ext>
            </a:extLst>
          </p:cNvPr>
          <p:cNvSpPr txBox="1"/>
          <p:nvPr/>
        </p:nvSpPr>
        <p:spPr>
          <a:xfrm>
            <a:off x="1524000" y="2895600"/>
            <a:ext cx="518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To simplify, let </a:t>
            </a:r>
            <a:r>
              <a:rPr lang="en-US" sz="2800" i="1" dirty="0"/>
              <a:t>N</a:t>
            </a:r>
            <a:r>
              <a:rPr lang="en-US" sz="2800" i="1" baseline="-25000" dirty="0"/>
              <a:t>0</a:t>
            </a:r>
            <a:r>
              <a:rPr lang="en-US" sz="2800" i="1" dirty="0"/>
              <a:t>=</a:t>
            </a:r>
            <a:r>
              <a:rPr lang="en-US" sz="2800" dirty="0"/>
              <a:t> 0.  Then,                                                           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320F0B-9151-405C-B258-20090C789D4A}"/>
              </a:ext>
            </a:extLst>
          </p:cNvPr>
          <p:cNvSpPr txBox="1"/>
          <p:nvPr/>
        </p:nvSpPr>
        <p:spPr>
          <a:xfrm>
            <a:off x="1600200" y="3429000"/>
            <a:ext cx="5161913" cy="2286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 = U(W)</a:t>
            </a:r>
          </a:p>
          <a:p>
            <a:r>
              <a:rPr lang="en-US" sz="2800" dirty="0"/>
              <a:t>g = U’(W)R</a:t>
            </a:r>
            <a:r>
              <a:rPr lang="en-US" sz="2800" baseline="-25000" dirty="0"/>
              <a:t>1 </a:t>
            </a:r>
          </a:p>
          <a:p>
            <a:r>
              <a:rPr lang="en-US" sz="2800" dirty="0"/>
              <a:t>a = E(P</a:t>
            </a:r>
            <a:r>
              <a:rPr lang="en-US" sz="2800" baseline="-25000" dirty="0"/>
              <a:t>2</a:t>
            </a:r>
            <a:r>
              <a:rPr lang="en-US" sz="2800" dirty="0"/>
              <a:t>)/R</a:t>
            </a:r>
            <a:r>
              <a:rPr lang="en-US" sz="2800" baseline="-25000" dirty="0"/>
              <a:t>1</a:t>
            </a:r>
          </a:p>
          <a:p>
            <a:r>
              <a:rPr lang="en-US" sz="2800" dirty="0"/>
              <a:t>b =  </a:t>
            </a:r>
            <a:r>
              <a:rPr lang="el-GR" sz="2800" dirty="0"/>
              <a:t>π</a:t>
            </a:r>
            <a:r>
              <a:rPr lang="en-US" sz="2800" dirty="0"/>
              <a:t>/R</a:t>
            </a:r>
            <a:r>
              <a:rPr lang="en-US" sz="2800" baseline="-25000" dirty="0"/>
              <a:t>1</a:t>
            </a:r>
          </a:p>
          <a:p>
            <a:r>
              <a:rPr lang="el-GR" sz="2800" dirty="0"/>
              <a:t>π</a:t>
            </a:r>
            <a:r>
              <a:rPr lang="en-US" sz="2800" dirty="0"/>
              <a:t> =  -1/2[U”(W)/U’(W)}Var(P)</a:t>
            </a:r>
            <a:endParaRPr lang="en-US" sz="2800" baseline="-25000" dirty="0"/>
          </a:p>
        </p:txBody>
      </p:sp>
    </p:spTree>
    <p:extLst>
      <p:ext uri="{BB962C8B-B14F-4D97-AF65-F5344CB8AC3E}">
        <p14:creationId xmlns:p14="http://schemas.microsoft.com/office/powerpoint/2010/main" val="25371875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1">
            <a:extLst>
              <a:ext uri="{FF2B5EF4-FFF2-40B4-BE49-F238E27FC236}">
                <a16:creationId xmlns:a16="http://schemas.microsoft.com/office/drawing/2014/main" id="{5A089BCA-4268-413F-8500-43E6355D74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/>
              <a:t>Slide </a:t>
            </a:r>
            <a:fld id="{0FCD0761-0CC3-449F-B2DE-70F38FE5F742}" type="slidenum">
              <a:rPr lang="en-US" altLang="en-US" sz="1400" b="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 b="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" name="WordArt 6">
            <a:extLst>
              <a:ext uri="{FF2B5EF4-FFF2-40B4-BE49-F238E27FC236}">
                <a16:creationId xmlns:a16="http://schemas.microsoft.com/office/drawing/2014/main" id="{15FDF3A0-B269-4963-AED0-A0C35CED5B7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7374" y="1828800"/>
            <a:ext cx="7588425" cy="32765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84"/>
              </a:avLst>
            </a:prstTxWarp>
          </a:bodyPr>
          <a:lstStyle/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03" name="TextBox 3">
                <a:extLst>
                  <a:ext uri="{FF2B5EF4-FFF2-40B4-BE49-F238E27FC236}">
                    <a16:creationId xmlns:a16="http://schemas.microsoft.com/office/drawing/2014/main" id="{01A4B598-96CC-49A7-8185-2987BAFDF6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200" y="1828800"/>
                <a:ext cx="8001000" cy="45243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4000" b="1">
                    <a:solidFill>
                      <a:srgbClr val="FFFFFF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4000" b="1">
                    <a:solidFill>
                      <a:srgbClr val="FFFFFF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4000" b="1">
                    <a:solidFill>
                      <a:srgbClr val="FFFFFF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4000" b="1">
                    <a:solidFill>
                      <a:srgbClr val="FFFFFF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4000" b="1">
                    <a:solidFill>
                      <a:srgbClr val="FFFFFF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rgbClr val="FFFFFF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rgbClr val="FFFFFF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rgbClr val="FFFFFF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 b="1">
                    <a:solidFill>
                      <a:srgbClr val="FFFFFF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r>
                  <a:rPr lang="en-US" altLang="en-US" sz="2400" dirty="0">
                    <a:solidFill>
                      <a:srgbClr val="FFFF00"/>
                    </a:solidFill>
                    <a:latin typeface="+mn-lt"/>
                  </a:rPr>
                  <a:t>Reservation  price (</a:t>
                </a:r>
                <a:r>
                  <a:rPr lang="en-US" altLang="en-US" sz="2400" dirty="0">
                    <a:solidFill>
                      <a:srgbClr val="FFFF00"/>
                    </a:solidFill>
                  </a:rPr>
                  <a:t>P</a:t>
                </a:r>
                <a:r>
                  <a:rPr lang="en-US" altLang="en-US" sz="2400" baseline="30000" dirty="0">
                    <a:solidFill>
                      <a:srgbClr val="FFFF00"/>
                    </a:solidFill>
                  </a:rPr>
                  <a:t>R</a:t>
                </a:r>
                <a:r>
                  <a:rPr lang="en-US" altLang="en-US" sz="2400" dirty="0">
                    <a:solidFill>
                      <a:srgbClr val="FFFF00"/>
                    </a:solidFill>
                  </a:rPr>
                  <a:t>) demand curve</a:t>
                </a:r>
                <a:r>
                  <a:rPr lang="en-US" altLang="en-US" sz="2400" dirty="0">
                    <a:solidFill>
                      <a:schemeClr val="tx1"/>
                    </a:solidFill>
                    <a:latin typeface="+mn-lt"/>
                  </a:rPr>
                  <a:t>:</a:t>
                </a:r>
                <a:r>
                  <a:rPr lang="en-US" altLang="en-US" sz="2400" dirty="0">
                    <a:latin typeface="+mn-lt"/>
                  </a:rPr>
                  <a:t> max P to pay (or min to receive) if alternative is to not trade at all.  So, in eq. 21.3, set </a:t>
                </a:r>
                <a14:m>
                  <m:oMath xmlns:m="http://schemas.openxmlformats.org/officeDocument/2006/math">
                    <m:r>
                      <a:rPr lang="en-US" sz="2400" i="1" smtClean="0"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h</m:t>
                    </m:r>
                    <m:d>
                      <m:dPr>
                        <m:ctrlPr>
                          <a:rPr lang="en-US" sz="2400" i="1">
                            <a:effectLst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𝑄</m:t>
                        </m:r>
                      </m:e>
                      <m:e>
                        <m:sSub>
                          <m:sSub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24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sz="24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24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en-US" sz="2400" dirty="0">
                    <a:latin typeface="+mn-lt"/>
                  </a:rPr>
                  <a:t> = c  Thus the reservation demand curve is</a:t>
                </a:r>
              </a:p>
              <a:p>
                <a:endParaRPr lang="en-US" altLang="en-US" sz="2400" dirty="0">
                  <a:latin typeface="+mn-lt"/>
                </a:endParaRPr>
              </a:p>
              <a:p>
                <a:r>
                  <a:rPr lang="en-US" altLang="en-US" sz="2400" dirty="0">
                    <a:latin typeface="+mn-lt"/>
                  </a:rPr>
                  <a:t>21.5  P</a:t>
                </a:r>
                <a:r>
                  <a:rPr lang="en-US" altLang="en-US" sz="2400" baseline="30000" dirty="0">
                    <a:latin typeface="+mn-lt"/>
                  </a:rPr>
                  <a:t>R</a:t>
                </a:r>
                <a:r>
                  <a:rPr lang="en-US" altLang="en-US" sz="2400" dirty="0">
                    <a:latin typeface="+mn-lt"/>
                  </a:rPr>
                  <a:t> = a - </a:t>
                </a:r>
                <a:r>
                  <a:rPr lang="en-US" altLang="en-US" sz="2400" dirty="0" err="1">
                    <a:latin typeface="+mn-lt"/>
                  </a:rPr>
                  <a:t>bQ</a:t>
                </a:r>
                <a:r>
                  <a:rPr lang="en-US" altLang="en-US" sz="2400" dirty="0">
                    <a:latin typeface="+mn-lt"/>
                  </a:rPr>
                  <a:t> </a:t>
                </a:r>
              </a:p>
              <a:p>
                <a:endParaRPr lang="en-US" altLang="en-US" sz="2400" dirty="0">
                  <a:latin typeface="+mn-lt"/>
                </a:endParaRPr>
              </a:p>
              <a:p>
                <a:r>
                  <a:rPr lang="en-US" altLang="en-US" sz="2400" dirty="0">
                    <a:solidFill>
                      <a:srgbClr val="FFFF00"/>
                    </a:solidFill>
                    <a:latin typeface="+mn-lt"/>
                  </a:rPr>
                  <a:t>Ordinary price (P</a:t>
                </a:r>
                <a:r>
                  <a:rPr lang="en-US" altLang="en-US" sz="2400" baseline="30000" dirty="0">
                    <a:solidFill>
                      <a:srgbClr val="FFFF00"/>
                    </a:solidFill>
                    <a:latin typeface="+mn-lt"/>
                  </a:rPr>
                  <a:t>0</a:t>
                </a:r>
                <a:r>
                  <a:rPr lang="en-US" altLang="en-US" sz="2400" dirty="0">
                    <a:solidFill>
                      <a:srgbClr val="FFFF00"/>
                    </a:solidFill>
                    <a:latin typeface="+mn-lt"/>
                  </a:rPr>
                  <a:t>) demand curve:</a:t>
                </a:r>
                <a:r>
                  <a:rPr lang="en-US" altLang="en-US" sz="2400" dirty="0">
                    <a:latin typeface="+mn-lt"/>
                  </a:rPr>
                  <a:t>  Select the value of Q that maximizes expected utility by taking the derivative of eq. 21.3 </a:t>
                </a:r>
                <a:r>
                  <a:rPr lang="en-US" altLang="en-US" sz="2400" dirty="0" err="1">
                    <a:latin typeface="+mn-lt"/>
                  </a:rPr>
                  <a:t>wrt</a:t>
                </a:r>
                <a:r>
                  <a:rPr lang="en-US" altLang="en-US" sz="2400" dirty="0">
                    <a:latin typeface="+mn-lt"/>
                  </a:rPr>
                  <a:t> Q and setting it equal to zero.  Thus the ordinary demand curve is</a:t>
                </a:r>
              </a:p>
              <a:p>
                <a:endParaRPr lang="en-US" altLang="en-US" sz="2400" dirty="0">
                  <a:latin typeface="+mn-lt"/>
                </a:endParaRPr>
              </a:p>
              <a:p>
                <a:r>
                  <a:rPr lang="en-US" altLang="en-US" sz="2400" dirty="0">
                    <a:latin typeface="+mn-lt"/>
                  </a:rPr>
                  <a:t>21.7  P</a:t>
                </a:r>
                <a:r>
                  <a:rPr lang="en-US" altLang="en-US" sz="2400" baseline="30000" dirty="0">
                    <a:latin typeface="+mn-lt"/>
                  </a:rPr>
                  <a:t>O </a:t>
                </a:r>
                <a:r>
                  <a:rPr lang="en-US" altLang="en-US" sz="2400" dirty="0">
                    <a:latin typeface="+mn-lt"/>
                  </a:rPr>
                  <a:t>= a – 2bQ</a:t>
                </a:r>
              </a:p>
            </p:txBody>
          </p:sp>
        </mc:Choice>
        <mc:Fallback xmlns="">
          <p:sp>
            <p:nvSpPr>
              <p:cNvPr id="4103" name="TextBox 3">
                <a:extLst>
                  <a:ext uri="{FF2B5EF4-FFF2-40B4-BE49-F238E27FC236}">
                    <a16:creationId xmlns:a16="http://schemas.microsoft.com/office/drawing/2014/main" id="{01A4B598-96CC-49A7-8185-2987BAFDF6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1828800"/>
                <a:ext cx="8001000" cy="4524315"/>
              </a:xfrm>
              <a:prstGeom prst="rect">
                <a:avLst/>
              </a:prstGeom>
              <a:blipFill>
                <a:blip r:embed="rId3"/>
                <a:stretch>
                  <a:fillRect l="-1142" t="-1213" r="-1904" b="-215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B644C371-9A6B-4152-A2E2-FBC23344E007}"/>
              </a:ext>
            </a:extLst>
          </p:cNvPr>
          <p:cNvSpPr txBox="1"/>
          <p:nvPr/>
        </p:nvSpPr>
        <p:spPr>
          <a:xfrm>
            <a:off x="1497724" y="457200"/>
            <a:ext cx="640080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Two Demand Curves: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Reservation and Ordinary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907BD54-AA6C-45A6-96F7-EFAC298E5A6E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676400"/>
            <a:ext cx="7772400" cy="152400"/>
            <a:chOff x="768" y="1344"/>
            <a:chExt cx="4752" cy="9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9978AC7-71EB-4939-8CD7-652B88CE106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4FD3383-2E1A-413F-8E0B-804AE2ABB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38107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©R. Schwartz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A26878DC-C319-40ED-844E-B322ED0311F8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52400"/>
            <a:ext cx="723900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Ordinary Demand Curve to Hold Shares of the Market Portfolio: Exhibit 1.7</a:t>
            </a:r>
            <a:endParaRPr lang="en-US" sz="3200" dirty="0">
              <a:solidFill>
                <a:schemeClr val="bg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362200" y="1600200"/>
            <a:ext cx="4283710" cy="3956108"/>
            <a:chOff x="2362200" y="1981200"/>
            <a:chExt cx="4283710" cy="3956108"/>
          </a:xfrm>
        </p:grpSpPr>
        <p:pic>
          <p:nvPicPr>
            <p:cNvPr id="4" name="Picture 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62200" y="1981200"/>
              <a:ext cx="4283710" cy="3956108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2514600" y="2971800"/>
              <a:ext cx="304800" cy="838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1D2960E0-CC29-4383-8833-03E672AA7BC8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295400"/>
            <a:ext cx="7772400" cy="152400"/>
            <a:chOff x="768" y="1344"/>
            <a:chExt cx="4752" cy="9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FC73362-4A4B-4F52-887E-32F718C6F0D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ADE48EA-5E02-416D-9B25-B10C33DBC8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95943397-7F30-4FEA-8399-6C36166FDC2B}"/>
              </a:ext>
            </a:extLst>
          </p:cNvPr>
          <p:cNvSpPr txBox="1"/>
          <p:nvPr/>
        </p:nvSpPr>
        <p:spPr>
          <a:xfrm>
            <a:off x="5824886" y="2819400"/>
            <a:ext cx="42351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2b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C476208-2362-44D1-87BD-64778F1E256C}"/>
              </a:ext>
            </a:extLst>
          </p:cNvPr>
          <p:cNvSpPr txBox="1"/>
          <p:nvPr/>
        </p:nvSpPr>
        <p:spPr>
          <a:xfrm>
            <a:off x="391104" y="5679636"/>
            <a:ext cx="845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400" b="1" dirty="0"/>
              <a:t>As b goes to zero, the risky asset and the risk free asset become perfect substitutes and demand becomes infinitely elastic</a:t>
            </a:r>
          </a:p>
          <a:p>
            <a:pPr algn="ctr"/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137585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1">
            <a:extLst>
              <a:ext uri="{FF2B5EF4-FFF2-40B4-BE49-F238E27FC236}">
                <a16:creationId xmlns:a16="http://schemas.microsoft.com/office/drawing/2014/main" id="{5A089BCA-4268-413F-8500-43E6355D74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/>
              <a:t>Slide </a:t>
            </a:r>
            <a:fld id="{0FCD0761-0CC3-449F-B2DE-70F38FE5F742}" type="slidenum">
              <a:rPr lang="en-US" altLang="en-US" sz="1400" b="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 b="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" name="WordArt 6">
            <a:extLst>
              <a:ext uri="{FF2B5EF4-FFF2-40B4-BE49-F238E27FC236}">
                <a16:creationId xmlns:a16="http://schemas.microsoft.com/office/drawing/2014/main" id="{15FDF3A0-B269-4963-AED0-A0C35CED5B7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7374" y="1828800"/>
            <a:ext cx="7588425" cy="32765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84"/>
              </a:avLst>
            </a:prstTxWarp>
          </a:bodyPr>
          <a:lstStyle/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993880"/>
            <a:ext cx="80010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400" dirty="0">
                <a:solidFill>
                  <a:srgbClr val="FFFF00"/>
                </a:solidFill>
              </a:rPr>
              <a:t>Does a linear demand curve make sense?</a:t>
            </a:r>
            <a:r>
              <a:rPr lang="en-US" altLang="en-US" sz="24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400" dirty="0"/>
              <a:t>No, it would intersect the quantity axis, implying a finite demand to hold shares at a zero price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 algn="ctr"/>
            <a:r>
              <a:rPr lang="en-US" altLang="en-US" sz="2400" b="0" u="sng" dirty="0">
                <a:solidFill>
                  <a:srgbClr val="FFC000"/>
                </a:solidFill>
              </a:rPr>
              <a:t>One further assumption </a:t>
            </a:r>
            <a:r>
              <a:rPr lang="en-US" altLang="en-US" sz="2400" b="0" u="sng" dirty="0" err="1">
                <a:solidFill>
                  <a:srgbClr val="FFC000"/>
                </a:solidFill>
              </a:rPr>
              <a:t>wrt</a:t>
            </a:r>
            <a:r>
              <a:rPr lang="en-US" altLang="en-US" sz="2400" b="0" u="sng" dirty="0">
                <a:solidFill>
                  <a:srgbClr val="FFC000"/>
                </a:solidFill>
              </a:rPr>
              <a:t> the Taylor expansion</a:t>
            </a:r>
          </a:p>
          <a:p>
            <a:pPr algn="ctr"/>
            <a:endParaRPr lang="en-US" altLang="en-US" sz="2400" u="sng" dirty="0">
              <a:solidFill>
                <a:srgbClr val="FFC000"/>
              </a:solidFill>
            </a:endParaRPr>
          </a:p>
          <a:p>
            <a:pPr algn="ctr"/>
            <a:r>
              <a:rPr lang="en-US" altLang="en-US" sz="2400" dirty="0"/>
              <a:t>The squared deviation of the expected rate of return on the risky asset from the risk-free rate is small enough to ignore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44C371-9A6B-4152-A2E2-FBC23344E007}"/>
              </a:ext>
            </a:extLst>
          </p:cNvPr>
          <p:cNvSpPr txBox="1"/>
          <p:nvPr/>
        </p:nvSpPr>
        <p:spPr>
          <a:xfrm>
            <a:off x="1497724" y="457200"/>
            <a:ext cx="64008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The Linear Demand Curve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907BD54-AA6C-45A6-96F7-EFAC298E5A6E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219200"/>
            <a:ext cx="7772400" cy="152400"/>
            <a:chOff x="768" y="1344"/>
            <a:chExt cx="4752" cy="9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9978AC7-71EB-4939-8CD7-652B88CE106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4FD3383-2E1A-413F-8E0B-804AE2ABB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2785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1">
            <a:extLst>
              <a:ext uri="{FF2B5EF4-FFF2-40B4-BE49-F238E27FC236}">
                <a16:creationId xmlns:a16="http://schemas.microsoft.com/office/drawing/2014/main" id="{5A089BCA-4268-413F-8500-43E6355D74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/>
              <a:t>Slide </a:t>
            </a:r>
            <a:fld id="{0FCD0761-0CC3-449F-B2DE-70F38FE5F742}" type="slidenum">
              <a:rPr lang="en-US" altLang="en-US" sz="1400" b="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b="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" name="WordArt 6">
            <a:extLst>
              <a:ext uri="{FF2B5EF4-FFF2-40B4-BE49-F238E27FC236}">
                <a16:creationId xmlns:a16="http://schemas.microsoft.com/office/drawing/2014/main" id="{15FDF3A0-B269-4963-AED0-A0C35CED5B7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7374" y="1828800"/>
            <a:ext cx="7588425" cy="32765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84"/>
              </a:avLst>
            </a:prstTxWarp>
          </a:bodyPr>
          <a:lstStyle/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</p:txBody>
      </p:sp>
      <p:sp>
        <p:nvSpPr>
          <p:cNvPr id="4102" name="TextBox 1">
            <a:extLst>
              <a:ext uri="{FF2B5EF4-FFF2-40B4-BE49-F238E27FC236}">
                <a16:creationId xmlns:a16="http://schemas.microsoft.com/office/drawing/2014/main" id="{F2636FC5-08FD-4B53-BD74-3E9719A15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609600"/>
            <a:ext cx="5596165" cy="120032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Important Role that Price Plays</a:t>
            </a:r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403879"/>
            <a:ext cx="80010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3200" dirty="0"/>
              <a:t>A microeconomics course can be titled “Price Theory”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rgbClr val="FFFF00"/>
                </a:solidFill>
              </a:rPr>
              <a:t>We consider here the role price plays in a standard consumer choice model &amp; in a standard investment model, CAPM</a:t>
            </a:r>
          </a:p>
          <a:p>
            <a:pPr algn="ctr"/>
            <a:endParaRPr lang="en-US" altLang="en-US" sz="3200" dirty="0"/>
          </a:p>
          <a:p>
            <a:pPr algn="ctr"/>
            <a:r>
              <a:rPr lang="en-US" altLang="en-US" sz="3200" dirty="0" err="1"/>
              <a:t>Simular</a:t>
            </a:r>
            <a:r>
              <a:rPr lang="en-US" altLang="en-US" sz="3200" dirty="0"/>
              <a:t> concepts in the two models:                  </a:t>
            </a:r>
            <a:r>
              <a:rPr lang="en-US" altLang="en-US" sz="3200" dirty="0">
                <a:solidFill>
                  <a:srgbClr val="FFFF00"/>
                </a:solidFill>
              </a:rPr>
              <a:t>“optimal,” “maximum,” “equilibrium”</a:t>
            </a:r>
            <a:br>
              <a:rPr lang="en-US" altLang="en-US" sz="3200" dirty="0"/>
            </a:br>
            <a:endParaRPr lang="en-US" alt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3200" dirty="0"/>
          </a:p>
        </p:txBody>
      </p:sp>
      <p:grpSp>
        <p:nvGrpSpPr>
          <p:cNvPr id="8" name="Group 5">
            <a:extLst>
              <a:ext uri="{FF2B5EF4-FFF2-40B4-BE49-F238E27FC236}">
                <a16:creationId xmlns:a16="http://schemas.microsoft.com/office/drawing/2014/main" id="{D53CF8AE-9F2D-417A-B2E6-30810DC41475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057400"/>
            <a:ext cx="7772400" cy="152400"/>
            <a:chOff x="768" y="1344"/>
            <a:chExt cx="4752" cy="96"/>
          </a:xfrm>
        </p:grpSpPr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AD4E9BC4-A07B-46F3-9B7B-4A5B5045E2C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22610FE8-E114-47AE-8BF4-3AD4C9E63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40376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1">
            <a:extLst>
              <a:ext uri="{FF2B5EF4-FFF2-40B4-BE49-F238E27FC236}">
                <a16:creationId xmlns:a16="http://schemas.microsoft.com/office/drawing/2014/main" id="{5A089BCA-4268-413F-8500-43E6355D74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/>
              <a:t>Slide </a:t>
            </a:r>
            <a:fld id="{0FCD0761-0CC3-449F-B2DE-70F38FE5F742}" type="slidenum">
              <a:rPr lang="en-US" altLang="en-US" sz="1400" b="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 b="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71600"/>
            <a:ext cx="92964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u="sng" dirty="0">
                <a:solidFill>
                  <a:srgbClr val="FFFF00"/>
                </a:solidFill>
              </a:rPr>
              <a:t>CAPM</a:t>
            </a:r>
            <a:endParaRPr lang="en-US" alt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400" dirty="0"/>
              <a:t>Non-systematic risk is eliminated by diversification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400" dirty="0"/>
              <a:t>Systematic risk is a stock’s covariance with the market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400" dirty="0" err="1"/>
              <a:t>Cov</a:t>
            </a:r>
            <a:r>
              <a:rPr lang="en-US" altLang="en-US" sz="2400" dirty="0"/>
              <a:t> for one stock is replicated by combinations of other stocks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400" dirty="0"/>
              <a:t>Thus all stocks have perfect substitutes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400" dirty="0"/>
              <a:t>Thus the demand for each stock is infinitely elastic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r>
              <a:rPr lang="en-US" altLang="en-US" sz="2400" u="sng" dirty="0">
                <a:solidFill>
                  <a:srgbClr val="FFFF00"/>
                </a:solidFill>
              </a:rPr>
              <a:t>Non-CAPM</a:t>
            </a:r>
            <a:endParaRPr lang="en-US" alt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400" dirty="0"/>
              <a:t>Stocks do not have perfect substitutes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400" dirty="0"/>
              <a:t>We take the demand curve for individual stocks to be downward sloping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400" dirty="0"/>
              <a:t>Price discovery in a non-frictionless environment is noisy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44C371-9A6B-4152-A2E2-FBC23344E007}"/>
              </a:ext>
            </a:extLst>
          </p:cNvPr>
          <p:cNvSpPr txBox="1"/>
          <p:nvPr/>
        </p:nvSpPr>
        <p:spPr>
          <a:xfrm>
            <a:off x="1497724" y="304800"/>
            <a:ext cx="64008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Demand Curve for Individual Stocks</a:t>
            </a:r>
            <a:endParaRPr lang="en-US" sz="3200" dirty="0">
              <a:solidFill>
                <a:schemeClr val="bg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907BD54-AA6C-45A6-96F7-EFAC298E5A6E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990600"/>
            <a:ext cx="7772400" cy="152400"/>
            <a:chOff x="768" y="1344"/>
            <a:chExt cx="4752" cy="9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9978AC7-71EB-4939-8CD7-652B88CE106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4FD3383-2E1A-413F-8E0B-804AE2ABB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16724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1">
            <a:extLst>
              <a:ext uri="{FF2B5EF4-FFF2-40B4-BE49-F238E27FC236}">
                <a16:creationId xmlns:a16="http://schemas.microsoft.com/office/drawing/2014/main" id="{5A089BCA-4268-413F-8500-43E6355D74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/>
              <a:t>Slide </a:t>
            </a:r>
            <a:fld id="{0FCD0761-0CC3-449F-B2DE-70F38FE5F742}" type="slidenum">
              <a:rPr lang="en-US" altLang="en-US" sz="1400" b="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 b="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403879"/>
            <a:ext cx="8001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3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94D1B92-6845-4C7C-AF91-939ADD3A3A68}"/>
              </a:ext>
            </a:extLst>
          </p:cNvPr>
          <p:cNvSpPr txBox="1"/>
          <p:nvPr/>
        </p:nvSpPr>
        <p:spPr>
          <a:xfrm>
            <a:off x="3429000" y="457200"/>
            <a:ext cx="2090637" cy="58477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Optimality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F676A58-5139-4100-B5F5-8826A92CC0FA}"/>
                  </a:ext>
                </a:extLst>
              </p:cNvPr>
              <p:cNvSpPr txBox="1"/>
              <p:nvPr/>
            </p:nvSpPr>
            <p:spPr>
              <a:xfrm>
                <a:off x="1219200" y="1752600"/>
                <a:ext cx="6781800" cy="1833835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 w="57150"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algn="ctr">
                  <a:lnSpc>
                    <a:spcPct val="150000"/>
                  </a:lnSpc>
                  <a:spcBef>
                    <a:spcPts val="1200"/>
                  </a:spcBef>
                  <a:spcAft>
                    <a:spcPts val="0"/>
                  </a:spcAft>
                </a:pPr>
                <a:r>
                  <a:rPr lang="en-US" sz="2800" u="sng" dirty="0">
                    <a:solidFill>
                      <a:schemeClr val="bg1"/>
                    </a:solidFill>
                    <a:effectLst/>
                    <a:ea typeface="DengXian" panose="02010600030101010101" pitchFamily="2" charset="-122"/>
                    <a:cs typeface="Times New Roman" panose="02020603050405020304" pitchFamily="18" charset="0"/>
                  </a:rPr>
                  <a:t>Consumer choic</a:t>
                </a:r>
                <a:r>
                  <a:rPr lang="en-US" sz="2800" u="sng" dirty="0">
                    <a:solidFill>
                      <a:schemeClr val="bg1"/>
                    </a:solidFill>
                    <a:ea typeface="DengXian" panose="02010600030101010101" pitchFamily="2" charset="-122"/>
                    <a:cs typeface="Times New Roman" panose="02020603050405020304" pitchFamily="18" charset="0"/>
                  </a:rPr>
                  <a:t>e model, </a:t>
                </a:r>
                <a:r>
                  <a:rPr lang="en-US" sz="2800" u="sng" dirty="0" err="1">
                    <a:solidFill>
                      <a:schemeClr val="bg1"/>
                    </a:solidFill>
                    <a:ea typeface="DengXian" panose="02010600030101010101" pitchFamily="2" charset="-122"/>
                    <a:cs typeface="Times New Roman" panose="02020603050405020304" pitchFamily="18" charset="0"/>
                  </a:rPr>
                  <a:t>wrt</a:t>
                </a:r>
                <a:r>
                  <a:rPr lang="en-US" sz="2800" u="sng" dirty="0">
                    <a:solidFill>
                      <a:schemeClr val="bg1"/>
                    </a:solidFill>
                    <a:ea typeface="DengXian" panose="02010600030101010101" pitchFamily="2" charset="-122"/>
                    <a:cs typeface="Times New Roman" panose="02020603050405020304" pitchFamily="18" charset="0"/>
                  </a:rPr>
                  <a:t> Figure 1.3</a:t>
                </a:r>
                <a:endParaRPr lang="en-US" sz="2800" dirty="0">
                  <a:solidFill>
                    <a:schemeClr val="bg1"/>
                  </a:solidFill>
                  <a:effectLst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 marL="0" marR="0">
                  <a:lnSpc>
                    <a:spcPct val="150000"/>
                  </a:lnSpc>
                  <a:spcBef>
                    <a:spcPts val="1200"/>
                  </a:spcBef>
                  <a:spcAft>
                    <a:spcPts val="0"/>
                  </a:spcAft>
                </a:pPr>
                <a:r>
                  <a:rPr lang="en-US" sz="2800" dirty="0">
                    <a:solidFill>
                      <a:schemeClr val="bg1"/>
                    </a:solidFill>
                    <a:effectLst/>
                    <a:ea typeface="DengXian" panose="02010600030101010101" pitchFamily="2" charset="-122"/>
                    <a:cs typeface="Times New Roman" panose="02020603050405020304" pitchFamily="18" charset="0"/>
                  </a:rPr>
                  <a:t>(1.8)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𝑀𝑎𝑟𝑔𝑖𝑛𝑎𝑙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𝑈𝑡𝑖𝑙𝑖𝑡𝑦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𝑜𝑓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𝑋</m:t>
                        </m:r>
                      </m:num>
                      <m:den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𝑀𝑎𝑟𝑔𝑖𝑛𝑎𝑙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𝑈𝑡𝑖𝑙𝑖𝑡𝑦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𝑜𝑓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𝑌</m:t>
                        </m:r>
                      </m:den>
                    </m:f>
                    <m:r>
                      <a:rPr lang="en-US" sz="2800" i="1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𝑃𝑟𝑖𝑐𝑒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𝑜𝑓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𝑋</m:t>
                        </m:r>
                      </m:num>
                      <m:den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𝑃𝑟𝑖𝑐𝑒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𝑜𝑓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𝑌</m:t>
                        </m:r>
                      </m:den>
                    </m:f>
                  </m:oMath>
                </a14:m>
                <a:endParaRPr lang="en-US" sz="2800" dirty="0">
                  <a:solidFill>
                    <a:schemeClr val="bg1"/>
                  </a:solidFill>
                  <a:effectLst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F676A58-5139-4100-B5F5-8826A92CC0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1752600"/>
                <a:ext cx="6781800" cy="1833835"/>
              </a:xfrm>
              <a:prstGeom prst="rect">
                <a:avLst/>
              </a:prstGeom>
              <a:blipFill>
                <a:blip r:embed="rId3"/>
                <a:stretch>
                  <a:fillRect l="-1426"/>
                </a:stretch>
              </a:blipFill>
              <a:ln w="57150"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FDC5824-5261-4660-81EC-1A624E9848B7}"/>
                  </a:ext>
                </a:extLst>
              </p:cNvPr>
              <p:cNvSpPr txBox="1"/>
              <p:nvPr/>
            </p:nvSpPr>
            <p:spPr>
              <a:xfrm>
                <a:off x="1239828" y="3930588"/>
                <a:ext cx="6781800" cy="1936812"/>
              </a:xfrm>
              <a:prstGeom prst="rect">
                <a:avLst/>
              </a:prstGeom>
              <a:solidFill>
                <a:schemeClr val="tx1">
                  <a:lumMod val="95000"/>
                </a:schemeClr>
              </a:solidFill>
              <a:ln w="57150"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algn="ctr">
                  <a:lnSpc>
                    <a:spcPct val="150000"/>
                  </a:lnSpc>
                  <a:spcBef>
                    <a:spcPts val="1200"/>
                  </a:spcBef>
                  <a:spcAft>
                    <a:spcPts val="0"/>
                  </a:spcAft>
                </a:pPr>
                <a:r>
                  <a:rPr lang="en-US" sz="2800" u="sng" dirty="0">
                    <a:solidFill>
                      <a:schemeClr val="bg1"/>
                    </a:solidFill>
                    <a:effectLst/>
                    <a:ea typeface="DengXian" panose="02010600030101010101" pitchFamily="2" charset="-122"/>
                    <a:cs typeface="Times New Roman" panose="02020603050405020304" pitchFamily="18" charset="0"/>
                  </a:rPr>
                  <a:t>CAPM, </a:t>
                </a:r>
                <a:r>
                  <a:rPr lang="en-US" sz="2800" u="sng" dirty="0" err="1">
                    <a:solidFill>
                      <a:schemeClr val="bg1"/>
                    </a:solidFill>
                    <a:effectLst/>
                    <a:ea typeface="DengXian" panose="02010600030101010101" pitchFamily="2" charset="-122"/>
                    <a:cs typeface="Times New Roman" panose="02020603050405020304" pitchFamily="18" charset="0"/>
                  </a:rPr>
                  <a:t>wrt</a:t>
                </a:r>
                <a:r>
                  <a:rPr lang="en-US" sz="2800" u="sng" dirty="0">
                    <a:solidFill>
                      <a:schemeClr val="bg1"/>
                    </a:solidFill>
                    <a:effectLst/>
                    <a:ea typeface="DengXian" panose="02010600030101010101" pitchFamily="2" charset="-122"/>
                    <a:cs typeface="Times New Roman" panose="02020603050405020304" pitchFamily="18" charset="0"/>
                  </a:rPr>
                  <a:t> Figure 1.6</a:t>
                </a:r>
              </a:p>
              <a:p>
                <a:pPr>
                  <a:lnSpc>
                    <a:spcPct val="150000"/>
                  </a:lnSpc>
                  <a:spcBef>
                    <a:spcPts val="1200"/>
                  </a:spcBef>
                </a:pPr>
                <a:r>
                  <a:rPr lang="en-US" sz="2800" dirty="0">
                    <a:solidFill>
                      <a:schemeClr val="bg1"/>
                    </a:solidFill>
                    <a:effectLst/>
                    <a:ea typeface="DengXian" panose="02010600030101010101" pitchFamily="2" charset="-122"/>
                    <a:cs typeface="Times New Roman" panose="02020603050405020304" pitchFamily="18" charset="0"/>
                  </a:rPr>
                  <a:t>(1.7)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𝜋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sSub>
                          <m:sSubPr>
                            <m:ctrlP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en-US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e>
                    </m:d>
                    <m:r>
                      <a:rPr lang="en-US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endParaRPr lang="en-US" sz="2800" dirty="0">
                  <a:solidFill>
                    <a:schemeClr val="bg1"/>
                  </a:solidFill>
                  <a:effectLst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FDC5824-5261-4660-81EC-1A624E9848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9828" y="3930588"/>
                <a:ext cx="6781800" cy="1936812"/>
              </a:xfrm>
              <a:prstGeom prst="rect">
                <a:avLst/>
              </a:prstGeom>
              <a:blipFill>
                <a:blip r:embed="rId4"/>
                <a:stretch>
                  <a:fillRect l="-1426"/>
                </a:stretch>
              </a:blipFill>
              <a:ln w="57150"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 15">
            <a:extLst>
              <a:ext uri="{FF2B5EF4-FFF2-40B4-BE49-F238E27FC236}">
                <a16:creationId xmlns:a16="http://schemas.microsoft.com/office/drawing/2014/main" id="{315D7313-F077-4C7D-AA8A-6E69757997E8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219200"/>
            <a:ext cx="7772400" cy="152400"/>
            <a:chOff x="768" y="1344"/>
            <a:chExt cx="4752" cy="96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8492762-9C77-421D-8DFB-A2D3EB3F530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995B558-8308-4D5B-9280-ADF05CE96C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5AAE4874-5D4B-47A9-BBBF-5607B9129888}"/>
              </a:ext>
            </a:extLst>
          </p:cNvPr>
          <p:cNvSpPr txBox="1"/>
          <p:nvPr/>
        </p:nvSpPr>
        <p:spPr>
          <a:xfrm>
            <a:off x="2514600" y="5943600"/>
            <a:ext cx="44419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   </a:t>
            </a:r>
            <a:r>
              <a:rPr lang="el-GR" sz="2800" b="1" dirty="0"/>
              <a:t>π</a:t>
            </a:r>
            <a:r>
              <a:rPr lang="en-US" sz="2800" b="1" dirty="0"/>
              <a:t>’ = marginal risk premium</a:t>
            </a:r>
          </a:p>
        </p:txBody>
      </p:sp>
    </p:spTree>
    <p:extLst>
      <p:ext uri="{BB962C8B-B14F-4D97-AF65-F5344CB8AC3E}">
        <p14:creationId xmlns:p14="http://schemas.microsoft.com/office/powerpoint/2010/main" val="24420999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8BEB531-C048-4EC7-AFAC-D4C37DE7B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©R. Schwartz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AC4C43C-B398-4F59-960A-234C1FCA4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A26878DC-C319-40ED-844E-B322ED0311F8}" type="slidenum">
              <a:rPr lang="en-US" smtClean="0"/>
              <a:t>22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7C32F26-C6F1-4599-BED7-F150ACBD42B6}"/>
                  </a:ext>
                </a:extLst>
              </p:cNvPr>
              <p:cNvSpPr txBox="1"/>
              <p:nvPr/>
            </p:nvSpPr>
            <p:spPr>
              <a:xfrm>
                <a:off x="1143000" y="2456403"/>
                <a:ext cx="7239000" cy="26934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6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(21.14)        </a:t>
                </a:r>
                <a14:m>
                  <m:oMath xmlns:m="http://schemas.openxmlformats.org/officeDocument/2006/math">
                    <m:r>
                      <a:rPr lang="en-US" sz="4000" i="1" smtClean="0"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𝑤</m:t>
                    </m:r>
                    <m:r>
                      <a:rPr lang="en-US" sz="4000" i="1" smtClean="0"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𝐸</m:t>
                        </m:r>
                        <m:d>
                          <m:dPr>
                            <m:ctrlPr>
                              <a:rPr lang="en-US" sz="40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4000" i="1">
                                    <a:effectLst/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4000" i="1">
                                    <a:effectLst/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sz="4000" i="1">
                                    <a:effectLst/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𝑚</m:t>
                                </m:r>
                              </m:sub>
                            </m:sSub>
                          </m:e>
                        </m:d>
                        <m:r>
                          <a:rPr lang="en-US" sz="40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40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US" sz="40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r>
                          <a:rPr lang="en-US" sz="40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𝑉𝑎𝑟</m:t>
                        </m:r>
                        <m:d>
                          <m:dPr>
                            <m:ctrlPr>
                              <a:rPr lang="en-US" sz="40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4000" i="1">
                                    <a:effectLst/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4000" i="1">
                                    <a:effectLst/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sz="4000" i="1">
                                    <a:effectLst/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  <m:t>𝑚</m:t>
                                </m:r>
                              </m:sub>
                            </m:sSub>
                          </m:e>
                        </m:d>
                        <m:sSub>
                          <m:sSubPr>
                            <m:ctrlPr>
                              <a:rPr lang="en-US" sz="40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4000" i="1">
                                <a:effectLst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sub>
                        </m:sSub>
                      </m:den>
                    </m:f>
                  </m:oMath>
                </a14:m>
                <a:endParaRPr lang="en-US" sz="40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36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 </a:t>
                </a:r>
                <a:r>
                  <a:rPr lang="en-US" sz="2800" b="1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is the weight in the market portfolio</a:t>
                </a: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8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</a:t>
                </a:r>
                <a:r>
                  <a:rPr lang="en-US" sz="2800" b="1" baseline="-25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R</a:t>
                </a:r>
                <a:r>
                  <a:rPr lang="en-US" sz="28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is the measure of relative risk aversion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7C32F26-C6F1-4599-BED7-F150ACBD42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456403"/>
                <a:ext cx="7239000" cy="2693430"/>
              </a:xfrm>
              <a:prstGeom prst="rect">
                <a:avLst/>
              </a:prstGeom>
              <a:blipFill>
                <a:blip r:embed="rId3"/>
                <a:stretch>
                  <a:fillRect l="-2612" b="-54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8D067609-77D4-4013-AFAD-2728CD46D92C}"/>
              </a:ext>
            </a:extLst>
          </p:cNvPr>
          <p:cNvSpPr txBox="1"/>
          <p:nvPr/>
        </p:nvSpPr>
        <p:spPr>
          <a:xfrm>
            <a:off x="1497724" y="609600"/>
            <a:ext cx="640080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>
                <a:solidFill>
                  <a:schemeClr val="bg1"/>
                </a:solidFill>
              </a:rPr>
              <a:t>W</a:t>
            </a:r>
            <a:r>
              <a:rPr lang="en-US" sz="3200" b="1" dirty="0">
                <a:solidFill>
                  <a:schemeClr val="bg1"/>
                </a:solidFill>
              </a:rPr>
              <a:t>, Percentage of Wealth in the Market Portfolio</a:t>
            </a:r>
            <a:endParaRPr lang="en-US" sz="3200" dirty="0">
              <a:solidFill>
                <a:schemeClr val="bg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D656F63-22C8-4CBD-965A-339BE7B0F9EF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057400"/>
            <a:ext cx="7772400" cy="152400"/>
            <a:chOff x="768" y="1344"/>
            <a:chExt cx="4752" cy="9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3A88DF-CCCA-4D7D-9F4D-542B2C25FF0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408ED90-3123-4E06-9A62-4B8D51D33B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60229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1">
            <a:extLst>
              <a:ext uri="{FF2B5EF4-FFF2-40B4-BE49-F238E27FC236}">
                <a16:creationId xmlns:a16="http://schemas.microsoft.com/office/drawing/2014/main" id="{5A089BCA-4268-413F-8500-43E6355D74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/>
              <a:t>Slide </a:t>
            </a:r>
            <a:fld id="{0FCD0761-0CC3-449F-B2DE-70F38FE5F742}" type="slidenum">
              <a:rPr lang="en-US" altLang="en-US" sz="1400" b="0" smtClean="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0" b="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" name="WordArt 6">
            <a:extLst>
              <a:ext uri="{FF2B5EF4-FFF2-40B4-BE49-F238E27FC236}">
                <a16:creationId xmlns:a16="http://schemas.microsoft.com/office/drawing/2014/main" id="{15FDF3A0-B269-4963-AED0-A0C35CED5B7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7374" y="1828800"/>
            <a:ext cx="7588425" cy="32765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84"/>
              </a:avLst>
            </a:prstTxWarp>
          </a:bodyPr>
          <a:lstStyle/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721108"/>
            <a:ext cx="800100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tx1">
                    <a:lumMod val="95000"/>
                  </a:schemeClr>
                </a:solidFill>
              </a:rPr>
              <a:t>Could price equilibrium be where an </a:t>
            </a:r>
            <a:r>
              <a:rPr lang="en-US" altLang="en-US" sz="2800" dirty="0" err="1">
                <a:solidFill>
                  <a:schemeClr val="tx1">
                    <a:lumMod val="95000"/>
                  </a:schemeClr>
                </a:solidFill>
              </a:rPr>
              <a:t>aggegate</a:t>
            </a:r>
            <a:r>
              <a:rPr lang="en-US" altLang="en-US" sz="2800" dirty="0">
                <a:solidFill>
                  <a:schemeClr val="tx1">
                    <a:lumMod val="95000"/>
                  </a:schemeClr>
                </a:solidFill>
              </a:rPr>
              <a:t> market demand curve intersects a vertical line located by the number of shares outstanding?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FFFF00"/>
                </a:solidFill>
              </a:rPr>
              <a:t>Would this vertical line be the supply curve?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tx1">
                    <a:lumMod val="95000"/>
                  </a:schemeClr>
                </a:solidFill>
              </a:rPr>
              <a:t>No it would not!  As the number of shares changes and the curve shifts, it would trace out a rectangular hyperbola, and that would not be a </a:t>
            </a:r>
            <a:r>
              <a:rPr lang="en-US" altLang="en-US" sz="2800" dirty="0" err="1">
                <a:solidFill>
                  <a:schemeClr val="tx1">
                    <a:lumMod val="95000"/>
                  </a:schemeClr>
                </a:solidFill>
              </a:rPr>
              <a:t>demnd</a:t>
            </a:r>
            <a:r>
              <a:rPr lang="en-US" altLang="en-US" sz="2800" dirty="0">
                <a:solidFill>
                  <a:schemeClr val="tx1">
                    <a:lumMod val="95000"/>
                  </a:schemeClr>
                </a:solidFill>
              </a:rPr>
              <a:t> curve.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FFFF00"/>
                </a:solidFill>
              </a:rPr>
              <a:t>There is no supply curve!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tx1">
                    <a:lumMod val="95000"/>
                  </a:schemeClr>
                </a:solidFill>
              </a:rPr>
              <a:t>So, how do we find an equilibrium price?  </a:t>
            </a:r>
          </a:p>
          <a:p>
            <a:endParaRPr lang="en-US" altLang="en-US" sz="28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44C371-9A6B-4152-A2E2-FBC23344E007}"/>
              </a:ext>
            </a:extLst>
          </p:cNvPr>
          <p:cNvSpPr txBox="1"/>
          <p:nvPr/>
        </p:nvSpPr>
        <p:spPr>
          <a:xfrm>
            <a:off x="838200" y="457200"/>
            <a:ext cx="7441324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A Supply Curve &amp; Price Equilibrium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907BD54-AA6C-45A6-96F7-EFAC298E5A6E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1219200"/>
            <a:ext cx="7772400" cy="152400"/>
            <a:chOff x="768" y="1344"/>
            <a:chExt cx="4752" cy="9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9978AC7-71EB-4939-8CD7-652B88CE106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4FD3383-2E1A-413F-8E0B-804AE2ABB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731448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©R. Schwartz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A26878DC-C319-40ED-844E-B322ED0311F8}" type="slidenum">
              <a:rPr lang="en-US" smtClean="0"/>
              <a:t>24</a:t>
            </a:fld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362200" y="2057400"/>
            <a:ext cx="4343400" cy="377686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01435" y="381000"/>
            <a:ext cx="708660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Transitioning from the Demand Curve to Buy and Sell Curves (Exhibit 1.8)</a:t>
            </a:r>
            <a:endParaRPr lang="en-US" sz="3200" dirty="0">
              <a:solidFill>
                <a:schemeClr val="bg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496D378-1ECF-4AC2-AE40-B397501FC52E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752600"/>
            <a:ext cx="7772400" cy="152400"/>
            <a:chOff x="768" y="1344"/>
            <a:chExt cx="4752" cy="9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1338FD3-498A-4689-A63D-990B7CEFEF5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B2F77C7-0F8A-43C6-A2B7-6BA1FD3283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829453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©R. Schwartz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A26878DC-C319-40ED-844E-B322ED0311F8}" type="slidenum">
              <a:rPr lang="en-US" smtClean="0"/>
              <a:t>25</a:t>
            </a:fld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590800" y="2133600"/>
            <a:ext cx="3857308" cy="37199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457200"/>
            <a:ext cx="640080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Buy and Sell Curves of Two Participants (Exhibit 1.9)</a:t>
            </a:r>
            <a:endParaRPr lang="en-US" sz="3200" dirty="0">
              <a:solidFill>
                <a:schemeClr val="bg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CA73FF4-B0C7-4E9A-8D2F-1C2484DB60F9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828800"/>
            <a:ext cx="7772400" cy="152400"/>
            <a:chOff x="768" y="1344"/>
            <a:chExt cx="4752" cy="9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E6EA4F6-6AED-48AE-9BF6-A44355F0CE3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8F73FC4-608E-4A13-9C44-831190B56B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36736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©R. Schwartz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A26878DC-C319-40ED-844E-B322ED0311F8}" type="slidenum">
              <a:rPr lang="en-US" smtClean="0"/>
              <a:t>26</a:t>
            </a:fld>
            <a:endParaRPr lang="en-US" dirty="0"/>
          </a:p>
        </p:txBody>
      </p:sp>
      <p:pic>
        <p:nvPicPr>
          <p:cNvPr id="4" name="Picture 3"/>
          <p:cNvPicPr/>
          <p:nvPr/>
        </p:nvPicPr>
        <p:blipFill rotWithShape="1">
          <a:blip r:embed="rId2"/>
          <a:srcRect l="2269"/>
          <a:stretch/>
        </p:blipFill>
        <p:spPr bwMode="auto">
          <a:xfrm>
            <a:off x="2362200" y="1437802"/>
            <a:ext cx="4421823" cy="375144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71600" y="141982"/>
            <a:ext cx="640080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Market Buy and Sell Curves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(Exhibit 1.10)</a:t>
            </a:r>
            <a:endParaRPr lang="en-US" sz="3200" dirty="0">
              <a:solidFill>
                <a:schemeClr val="bg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BA393B5-336C-474C-BE19-5BBA7C898A74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208782"/>
            <a:ext cx="7772400" cy="152400"/>
            <a:chOff x="768" y="1344"/>
            <a:chExt cx="4752" cy="9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E2F7C47-96F4-480A-A92F-F37E59FA327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034E949-CED4-4317-9F11-CC8AF557DF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2A0F6A61-E04D-47D2-AD04-DED9EF5DA55C}"/>
              </a:ext>
            </a:extLst>
          </p:cNvPr>
          <p:cNvSpPr txBox="1"/>
          <p:nvPr/>
        </p:nvSpPr>
        <p:spPr>
          <a:xfrm>
            <a:off x="381000" y="5334000"/>
            <a:ext cx="8610600" cy="954107"/>
          </a:xfrm>
          <a:prstGeom prst="rect">
            <a:avLst/>
          </a:prstGeom>
          <a:solidFill>
            <a:srgbClr val="00B050"/>
          </a:solidFill>
          <a:ln w="571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chemeClr val="bg1"/>
                </a:solidFill>
              </a:rPr>
              <a:t>P</a:t>
            </a:r>
            <a:r>
              <a:rPr lang="en-US" sz="2800" dirty="0">
                <a:solidFill>
                  <a:schemeClr val="bg1"/>
                </a:solidFill>
              </a:rPr>
              <a:t>*is the equilibrium price</a:t>
            </a:r>
          </a:p>
          <a:p>
            <a:pPr algn="ctr"/>
            <a:r>
              <a:rPr lang="en-US" sz="2800" i="1" dirty="0">
                <a:solidFill>
                  <a:schemeClr val="bg1"/>
                </a:solidFill>
              </a:rPr>
              <a:t>Q</a:t>
            </a:r>
            <a:r>
              <a:rPr lang="en-US" sz="2800" dirty="0">
                <a:solidFill>
                  <a:schemeClr val="bg1"/>
                </a:solidFill>
              </a:rPr>
              <a:t>*is the equilibrium number of shares that trade</a:t>
            </a:r>
          </a:p>
        </p:txBody>
      </p:sp>
    </p:spTree>
    <p:extLst>
      <p:ext uri="{BB962C8B-B14F-4D97-AF65-F5344CB8AC3E}">
        <p14:creationId xmlns:p14="http://schemas.microsoft.com/office/powerpoint/2010/main" val="21108742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1">
            <a:extLst>
              <a:ext uri="{FF2B5EF4-FFF2-40B4-BE49-F238E27FC236}">
                <a16:creationId xmlns:a16="http://schemas.microsoft.com/office/drawing/2014/main" id="{5A089BCA-4268-413F-8500-43E6355D74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/>
              <a:t>Slide </a:t>
            </a:r>
            <a:fld id="{0FCD0761-0CC3-449F-B2DE-70F38FE5F742}" type="slidenum">
              <a:rPr lang="en-US" altLang="en-US" sz="1400" b="0" smtClean="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 b="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" name="WordArt 6">
            <a:extLst>
              <a:ext uri="{FF2B5EF4-FFF2-40B4-BE49-F238E27FC236}">
                <a16:creationId xmlns:a16="http://schemas.microsoft.com/office/drawing/2014/main" id="{15FDF3A0-B269-4963-AED0-A0C35CED5B7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7374" y="1828800"/>
            <a:ext cx="7588425" cy="32765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84"/>
              </a:avLst>
            </a:prstTxWarp>
          </a:bodyPr>
          <a:lstStyle/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908" y="1923395"/>
            <a:ext cx="8099092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tx1"/>
                </a:solidFill>
              </a:rPr>
              <a:t>Assume investors know their complete buy &amp; sell curves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FFFF00"/>
                </a:solidFill>
              </a:rPr>
              <a:t>Constrain participants to submitting just one order with a price and number of shares identified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tx1"/>
                </a:solidFill>
              </a:rPr>
              <a:t>Each participant’s strategic order placement is based on (1) the slope &amp; intercept of his/her buy &amp; sell curves and (2) expectation concerning </a:t>
            </a:r>
            <a:r>
              <a:rPr lang="en-US" altLang="en-US" sz="2800" i="1" dirty="0">
                <a:solidFill>
                  <a:schemeClr val="tx1"/>
                </a:solidFill>
              </a:rPr>
              <a:t>P</a:t>
            </a:r>
            <a:r>
              <a:rPr lang="en-US" altLang="en-US" sz="2800" dirty="0">
                <a:solidFill>
                  <a:schemeClr val="tx1"/>
                </a:solidFill>
              </a:rPr>
              <a:t>*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FFFF00"/>
                </a:solidFill>
              </a:rPr>
              <a:t>Assume the order placement decision is made before the market’s 9:30 open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2800" dirty="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44C371-9A6B-4152-A2E2-FBC23344E007}"/>
              </a:ext>
            </a:extLst>
          </p:cNvPr>
          <p:cNvSpPr txBox="1"/>
          <p:nvPr/>
        </p:nvSpPr>
        <p:spPr>
          <a:xfrm>
            <a:off x="1497724" y="457200"/>
            <a:ext cx="640080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The Non-frictionless Market: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A Simple Representation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907BD54-AA6C-45A6-96F7-EFAC298E5A6E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542395"/>
            <a:ext cx="7772400" cy="152400"/>
            <a:chOff x="768" y="1344"/>
            <a:chExt cx="4752" cy="9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9978AC7-71EB-4939-8CD7-652B88CE106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4FD3383-2E1A-413F-8E0B-804AE2ABB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92390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1">
            <a:extLst>
              <a:ext uri="{FF2B5EF4-FFF2-40B4-BE49-F238E27FC236}">
                <a16:creationId xmlns:a16="http://schemas.microsoft.com/office/drawing/2014/main" id="{5A089BCA-4268-413F-8500-43E6355D74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/>
              <a:t>Slide </a:t>
            </a:r>
            <a:fld id="{0FCD0761-0CC3-449F-B2DE-70F38FE5F742}" type="slidenum">
              <a:rPr lang="en-US" altLang="en-US" sz="1400" b="0" smtClean="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0" b="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" name="WordArt 6">
            <a:extLst>
              <a:ext uri="{FF2B5EF4-FFF2-40B4-BE49-F238E27FC236}">
                <a16:creationId xmlns:a16="http://schemas.microsoft.com/office/drawing/2014/main" id="{15FDF3A0-B269-4963-AED0-A0C35CED5B7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7374" y="1828800"/>
            <a:ext cx="7588425" cy="32765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84"/>
              </a:avLst>
            </a:prstTxWarp>
          </a:bodyPr>
          <a:lstStyle/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386" y="1941016"/>
            <a:ext cx="7897014" cy="452431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effectLst/>
                <a:latin typeface="+mn-lt"/>
                <a:ea typeface="DengXian" panose="02010600030101010101" pitchFamily="2" charset="-122"/>
              </a:rPr>
              <a:t>Answer: </a:t>
            </a:r>
            <a:r>
              <a:rPr lang="en-US" sz="2400" dirty="0">
                <a:solidFill>
                  <a:schemeClr val="bg1"/>
                </a:solidFill>
                <a:effectLst/>
                <a:latin typeface="+mn-lt"/>
                <a:ea typeface="DengXian" panose="02010600030101010101" pitchFamily="2" charset="-122"/>
              </a:rPr>
              <a:t> </a:t>
            </a:r>
            <a:r>
              <a:rPr lang="en-US" sz="2400" b="0" dirty="0">
                <a:solidFill>
                  <a:schemeClr val="bg1"/>
                </a:solidFill>
                <a:effectLst/>
                <a:latin typeface="+mn-lt"/>
                <a:ea typeface="DengXian" panose="02010600030101010101" pitchFamily="2" charset="-122"/>
              </a:rPr>
              <a:t>Only by dumb luck! It would occur as a very special case that depends on the accuracy of investor expectations of P*, and on how their buy/sell curves are distributed around P*.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solidFill>
                <a:schemeClr val="bg1"/>
              </a:solidFill>
              <a:effectLst/>
              <a:latin typeface="+mn-lt"/>
              <a:ea typeface="DengXia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effectLst/>
                <a:latin typeface="+mn-lt"/>
                <a:ea typeface="DengXian" panose="02010600030101010101" pitchFamily="2" charset="-122"/>
              </a:rPr>
              <a:t>Conclusion: </a:t>
            </a:r>
            <a:r>
              <a:rPr lang="en-US" sz="2400" b="0" dirty="0">
                <a:solidFill>
                  <a:schemeClr val="bg1"/>
                </a:solidFill>
                <a:effectLst/>
                <a:latin typeface="+mn-lt"/>
                <a:ea typeface="DengXian" panose="02010600030101010101" pitchFamily="2" charset="-122"/>
              </a:rPr>
              <a:t>Our frictionless model (CAPM) gives a wonderfully efficient security market solution that one would expect from a microeconomic analysis of a perfectly competitive, perfectly liquid market.  But the finding does not hold in a real-world financial market once friction is introduced.</a:t>
            </a:r>
            <a:endParaRPr lang="en-US" sz="2400" b="0" dirty="0">
              <a:solidFill>
                <a:schemeClr val="bg1"/>
              </a:solidFill>
              <a:effectLst/>
              <a:latin typeface="+mn-lt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44C371-9A6B-4152-A2E2-FBC23344E007}"/>
              </a:ext>
            </a:extLst>
          </p:cNvPr>
          <p:cNvSpPr txBox="1"/>
          <p:nvPr/>
        </p:nvSpPr>
        <p:spPr>
          <a:xfrm>
            <a:off x="635876" y="228600"/>
            <a:ext cx="7669924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Question: Will the Market’s Opening Price be </a:t>
            </a:r>
            <a:r>
              <a:rPr lang="en-US" sz="3200" b="1" i="1" dirty="0">
                <a:solidFill>
                  <a:schemeClr val="bg1"/>
                </a:solidFill>
              </a:rPr>
              <a:t>P</a:t>
            </a:r>
            <a:r>
              <a:rPr lang="en-US" sz="3200" b="1" dirty="0">
                <a:solidFill>
                  <a:schemeClr val="bg1"/>
                </a:solidFill>
              </a:rPr>
              <a:t>*?</a:t>
            </a:r>
            <a:endParaRPr lang="en-US" sz="3200" dirty="0">
              <a:solidFill>
                <a:schemeClr val="bg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907BD54-AA6C-45A6-96F7-EFAC298E5A6E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524000"/>
            <a:ext cx="7772400" cy="152400"/>
            <a:chOff x="768" y="1344"/>
            <a:chExt cx="4752" cy="9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9978AC7-71EB-4939-8CD7-652B88CE106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4FD3383-2E1A-413F-8E0B-804AE2ABB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006950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1">
            <a:extLst>
              <a:ext uri="{FF2B5EF4-FFF2-40B4-BE49-F238E27FC236}">
                <a16:creationId xmlns:a16="http://schemas.microsoft.com/office/drawing/2014/main" id="{5A089BCA-4268-413F-8500-43E6355D74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/>
              <a:t>Slide </a:t>
            </a:r>
            <a:fld id="{0FCD0761-0CC3-449F-B2DE-70F38FE5F742}" type="slidenum">
              <a:rPr lang="en-US" altLang="en-US" sz="1400" b="0" smtClean="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400" b="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" name="WordArt 6">
            <a:extLst>
              <a:ext uri="{FF2B5EF4-FFF2-40B4-BE49-F238E27FC236}">
                <a16:creationId xmlns:a16="http://schemas.microsoft.com/office/drawing/2014/main" id="{15FDF3A0-B269-4963-AED0-A0C35CED5B7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7374" y="1828800"/>
            <a:ext cx="7588425" cy="32765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84"/>
              </a:avLst>
            </a:prstTxWarp>
          </a:bodyPr>
          <a:lstStyle/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973282"/>
            <a:ext cx="86868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/>
              <a:t>We solved for frictionless market equilibrium values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FFFF00"/>
                </a:solidFill>
              </a:rPr>
              <a:t>Have shown that one simple friction can result in realized prices differing from equilibrium values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/>
              <a:t>A far broader array of frictions are introduced in the Finance Chapter (</a:t>
            </a:r>
            <a:r>
              <a:rPr lang="en-US" altLang="en-US" sz="2800" dirty="0" err="1"/>
              <a:t>Chpt</a:t>
            </a:r>
            <a:r>
              <a:rPr lang="en-US" altLang="en-US" sz="2800" dirty="0"/>
              <a:t> 2)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FFFF00"/>
                </a:solidFill>
              </a:rPr>
              <a:t>Still, it is important to understand the determinants of a frictionless market equilibrium value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/>
              <a:t>Remember our discussion of the Gulf Stream &amp; the wind, waves, and storms on the surface of the sea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44C371-9A6B-4152-A2E2-FBC23344E007}"/>
              </a:ext>
            </a:extLst>
          </p:cNvPr>
          <p:cNvSpPr txBox="1"/>
          <p:nvPr/>
        </p:nvSpPr>
        <p:spPr>
          <a:xfrm>
            <a:off x="1497724" y="677882"/>
            <a:ext cx="64008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Wrap-Up</a:t>
            </a:r>
            <a:endParaRPr lang="en-US" sz="3200" dirty="0">
              <a:solidFill>
                <a:schemeClr val="bg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907BD54-AA6C-45A6-96F7-EFAC298E5A6E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516082"/>
            <a:ext cx="7772400" cy="152400"/>
            <a:chOff x="768" y="1344"/>
            <a:chExt cx="4752" cy="9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9978AC7-71EB-4939-8CD7-652B88CE106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4FD3383-2E1A-413F-8E0B-804AE2ABB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8199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1">
            <a:extLst>
              <a:ext uri="{FF2B5EF4-FFF2-40B4-BE49-F238E27FC236}">
                <a16:creationId xmlns:a16="http://schemas.microsoft.com/office/drawing/2014/main" id="{5A089BCA-4268-413F-8500-43E6355D74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/>
              <a:t>Slide </a:t>
            </a:r>
            <a:fld id="{0FCD0761-0CC3-449F-B2DE-70F38FE5F742}" type="slidenum">
              <a:rPr lang="en-US" altLang="en-US" sz="1400" b="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b="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" name="WordArt 6">
            <a:extLst>
              <a:ext uri="{FF2B5EF4-FFF2-40B4-BE49-F238E27FC236}">
                <a16:creationId xmlns:a16="http://schemas.microsoft.com/office/drawing/2014/main" id="{15FDF3A0-B269-4963-AED0-A0C35CED5B7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7374" y="1828800"/>
            <a:ext cx="7588425" cy="32765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84"/>
              </a:avLst>
            </a:prstTxWarp>
          </a:bodyPr>
          <a:lstStyle/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</p:txBody>
      </p:sp>
      <p:sp>
        <p:nvSpPr>
          <p:cNvPr id="4102" name="TextBox 1">
            <a:extLst>
              <a:ext uri="{FF2B5EF4-FFF2-40B4-BE49-F238E27FC236}">
                <a16:creationId xmlns:a16="http://schemas.microsoft.com/office/drawing/2014/main" id="{F2636FC5-08FD-4B53-BD74-3E9719A15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609600"/>
            <a:ext cx="5596165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Indifference Curves</a:t>
            </a:r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403879"/>
            <a:ext cx="80010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3200" dirty="0"/>
              <a:t>Consumer choice model: a good vs. good tradeoff: good X vs. good 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3200" dirty="0"/>
              <a:t>Investment model: a good vs. bad tradeoff: risk vs. return</a:t>
            </a:r>
          </a:p>
        </p:txBody>
      </p:sp>
      <p:grpSp>
        <p:nvGrpSpPr>
          <p:cNvPr id="8" name="Group 5">
            <a:extLst>
              <a:ext uri="{FF2B5EF4-FFF2-40B4-BE49-F238E27FC236}">
                <a16:creationId xmlns:a16="http://schemas.microsoft.com/office/drawing/2014/main" id="{D53CF8AE-9F2D-417A-B2E6-30810DC41475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828800"/>
            <a:ext cx="7772400" cy="152400"/>
            <a:chOff x="768" y="1344"/>
            <a:chExt cx="4752" cy="96"/>
          </a:xfrm>
        </p:grpSpPr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AD4E9BC4-A07B-46F3-9B7B-4A5B5045E2C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22610FE8-E114-47AE-8BF4-3AD4C9E63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73064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1">
            <a:extLst>
              <a:ext uri="{FF2B5EF4-FFF2-40B4-BE49-F238E27FC236}">
                <a16:creationId xmlns:a16="http://schemas.microsoft.com/office/drawing/2014/main" id="{5A089BCA-4268-413F-8500-43E6355D74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/>
              <a:t>Slide </a:t>
            </a:r>
            <a:fld id="{0FCD0761-0CC3-449F-B2DE-70F38FE5F742}" type="slidenum">
              <a:rPr lang="en-US" altLang="en-US" sz="1400" b="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b="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" name="WordArt 6">
            <a:extLst>
              <a:ext uri="{FF2B5EF4-FFF2-40B4-BE49-F238E27FC236}">
                <a16:creationId xmlns:a16="http://schemas.microsoft.com/office/drawing/2014/main" id="{15FDF3A0-B269-4963-AED0-A0C35CED5B7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7374" y="1828800"/>
            <a:ext cx="7588425" cy="32765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84"/>
              </a:avLst>
            </a:prstTxWarp>
          </a:bodyPr>
          <a:lstStyle/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  <a:p>
            <a:pPr algn="ctr">
              <a:defRPr/>
            </a:pPr>
            <a:endParaRPr lang="en-US" sz="3600" kern="10" dirty="0">
              <a:ln w="9525">
                <a:solidFill>
                  <a:srgbClr val="FF0066"/>
                </a:solidFill>
                <a:round/>
                <a:headEnd type="none" w="sm" len="sm"/>
                <a:tailEnd type="none" w="sm" len="sm"/>
              </a:ln>
              <a:solidFill>
                <a:srgbClr val="FFFF99"/>
              </a:solidFill>
              <a:latin typeface="+mj-lt"/>
            </a:endParaRPr>
          </a:p>
        </p:txBody>
      </p:sp>
      <p:sp>
        <p:nvSpPr>
          <p:cNvPr id="4102" name="TextBox 1">
            <a:extLst>
              <a:ext uri="{FF2B5EF4-FFF2-40B4-BE49-F238E27FC236}">
                <a16:creationId xmlns:a16="http://schemas.microsoft.com/office/drawing/2014/main" id="{F2636FC5-08FD-4B53-BD74-3E9719A15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725269"/>
            <a:ext cx="7010400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6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Frictionless vs. Non-Frictionless</a:t>
            </a:r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105085"/>
            <a:ext cx="80010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3200" b="0" dirty="0">
                <a:solidFill>
                  <a:srgbClr val="FFFF00"/>
                </a:solidFill>
              </a:rPr>
              <a:t>Frictionless:</a:t>
            </a:r>
            <a:r>
              <a:rPr lang="en-US" altLang="en-US" sz="3200" dirty="0"/>
              <a:t> useful assumption for some theoretical modeling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3200" b="0" dirty="0">
                <a:solidFill>
                  <a:srgbClr val="FFFF00"/>
                </a:solidFill>
              </a:rPr>
              <a:t>Friction:</a:t>
            </a:r>
            <a:r>
              <a:rPr lang="en-US" altLang="en-US" sz="3200" dirty="0"/>
              <a:t>  this is the real world.  The investment model should deal with risk, return and </a:t>
            </a:r>
            <a:r>
              <a:rPr lang="en-US" altLang="en-US" sz="3200" dirty="0">
                <a:solidFill>
                  <a:srgbClr val="FF0000"/>
                </a:solidFill>
              </a:rPr>
              <a:t>liquidity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3200" dirty="0"/>
              <a:t>The Gulf Stream &amp; wind, waves, and storms on the surface of the sea </a:t>
            </a:r>
          </a:p>
        </p:txBody>
      </p:sp>
      <p:grpSp>
        <p:nvGrpSpPr>
          <p:cNvPr id="8" name="Group 5">
            <a:extLst>
              <a:ext uri="{FF2B5EF4-FFF2-40B4-BE49-F238E27FC236}">
                <a16:creationId xmlns:a16="http://schemas.microsoft.com/office/drawing/2014/main" id="{D53CF8AE-9F2D-417A-B2E6-30810DC41475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828800"/>
            <a:ext cx="7772400" cy="152400"/>
            <a:chOff x="768" y="1344"/>
            <a:chExt cx="4752" cy="96"/>
          </a:xfrm>
        </p:grpSpPr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AD4E9BC4-A07B-46F3-9B7B-4A5B5045E2C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22610FE8-E114-47AE-8BF4-3AD4C9E63E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129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©R. Schwartz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A26878DC-C319-40ED-844E-B322ED0311F8}" type="slidenum">
              <a:rPr lang="en-US" smtClean="0"/>
              <a:t>5</a:t>
            </a:fld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514600" y="2362200"/>
            <a:ext cx="4215490" cy="3962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7800" y="229249"/>
            <a:ext cx="6400800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Indifference Curve: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 A Good vs. Good Tradeoff 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Exhibit 1.1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36D69F3-E1BE-4197-A373-FBBED507D758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981200"/>
            <a:ext cx="7772400" cy="152400"/>
            <a:chOff x="768" y="1344"/>
            <a:chExt cx="4752" cy="9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E4EB7BD-C1F2-4A4D-AE4F-AC41CF5CDAE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3F9A358-734D-4C6C-B093-D931B46B21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1068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©R. Schwartz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A26878DC-C319-40ED-844E-B322ED0311F8}" type="slidenum">
              <a:rPr lang="en-US" smtClean="0"/>
              <a:t>6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9483" y="2362199"/>
            <a:ext cx="6375084" cy="35814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381000"/>
            <a:ext cx="6400800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Indifference Curve: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 A Good vs. Bad Tradeoff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Exhibit 1.2</a:t>
            </a:r>
            <a:endParaRPr lang="en-US" sz="3200" dirty="0">
              <a:solidFill>
                <a:schemeClr val="bg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7B59BE0-1E78-497F-A5B7-CB7372BD11C7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057400"/>
            <a:ext cx="7772400" cy="152400"/>
            <a:chOff x="768" y="1344"/>
            <a:chExt cx="4752" cy="9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EC23983-23F2-4F18-AB41-48DB002D6581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DE79838-7703-41B8-9B0B-19526D314B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8741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©R. Schwartz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A26878DC-C319-40ED-844E-B322ED0311F8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304800"/>
            <a:ext cx="7010400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Indifference Curve &amp; Budget Constraint The Consumer Choice Model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Exhibit 1.3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332703"/>
            <a:ext cx="4419600" cy="3991897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6818C20F-139E-4018-9516-02D5F9009F2B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981200"/>
            <a:ext cx="7772400" cy="152400"/>
            <a:chOff x="768" y="1344"/>
            <a:chExt cx="4752" cy="9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EF006CA-C551-4B5A-80C6-AB6FF686075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B19346D-2D18-490D-9A89-FDDBF8E8E1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38796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©R. Schwartz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A26878DC-C319-40ED-844E-B322ED0311F8}" type="slidenum">
              <a:rPr lang="en-US" smtClean="0"/>
              <a:t>8</a:t>
            </a:fld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1613671" y="2286000"/>
            <a:ext cx="5853929" cy="3657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59471" y="457200"/>
            <a:ext cx="640080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The Efficient Frontier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Exhibit 1.4</a:t>
            </a:r>
            <a:endParaRPr lang="en-US" sz="3200" dirty="0">
              <a:solidFill>
                <a:schemeClr val="bg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3AB5D23-B693-40C6-A1F8-EB360D04286F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752600"/>
            <a:ext cx="7772400" cy="152400"/>
            <a:chOff x="768" y="1344"/>
            <a:chExt cx="4752" cy="9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BB718BA-CAD6-4E19-9A7B-6630AC2C020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B97FA88-EC64-4826-8E30-4A974DBBE5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0073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1">
            <a:extLst>
              <a:ext uri="{FF2B5EF4-FFF2-40B4-BE49-F238E27FC236}">
                <a16:creationId xmlns:a16="http://schemas.microsoft.com/office/drawing/2014/main" id="{5A089BCA-4268-413F-8500-43E6355D74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/>
              <a:t>Slide </a:t>
            </a:r>
            <a:fld id="{0FCD0761-0CC3-449F-B2DE-70F38FE5F742}" type="slidenum">
              <a:rPr lang="en-US" altLang="en-US" sz="1400" b="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b="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39A69B5-B580-4CD5-9AB3-DD56A7FC8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7772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65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3" name="TextBox 3">
            <a:extLst>
              <a:ext uri="{FF2B5EF4-FFF2-40B4-BE49-F238E27FC236}">
                <a16:creationId xmlns:a16="http://schemas.microsoft.com/office/drawing/2014/main" id="{01A4B598-96CC-49A7-8185-2987BAFD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403879"/>
            <a:ext cx="8001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FFFFFF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3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44C371-9A6B-4152-A2E2-FBC23344E007}"/>
              </a:ext>
            </a:extLst>
          </p:cNvPr>
          <p:cNvSpPr txBox="1"/>
          <p:nvPr/>
        </p:nvSpPr>
        <p:spPr>
          <a:xfrm>
            <a:off x="1371600" y="2717891"/>
            <a:ext cx="6400800" cy="230832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endParaRPr lang="en-US" sz="3600" b="1" dirty="0">
              <a:solidFill>
                <a:schemeClr val="bg1"/>
              </a:solidFill>
            </a:endParaRPr>
          </a:p>
          <a:p>
            <a:pPr algn="ctr"/>
            <a:r>
              <a:rPr lang="en-US" sz="3600" b="1" dirty="0">
                <a:solidFill>
                  <a:schemeClr val="bg1"/>
                </a:solidFill>
              </a:rPr>
              <a:t>The Investment Model</a:t>
            </a:r>
          </a:p>
          <a:p>
            <a:pPr algn="ctr"/>
            <a:r>
              <a:rPr lang="en-US" sz="3600" b="1" dirty="0">
                <a:solidFill>
                  <a:schemeClr val="bg1"/>
                </a:solidFill>
              </a:rPr>
              <a:t>(CAPM)</a:t>
            </a:r>
          </a:p>
          <a:p>
            <a:pPr algn="ctr"/>
            <a:endParaRPr lang="en-US" sz="3600" b="1" dirty="0">
              <a:solidFill>
                <a:schemeClr val="bg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907BD54-AA6C-45A6-96F7-EFAC298E5A6E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447800"/>
            <a:ext cx="7772400" cy="152400"/>
            <a:chOff x="768" y="1344"/>
            <a:chExt cx="4752" cy="9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9978AC7-71EB-4939-8CD7-652B88CE106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68" y="1344"/>
              <a:ext cx="4752" cy="48"/>
            </a:xfrm>
            <a:prstGeom prst="rect">
              <a:avLst/>
            </a:prstGeom>
            <a:noFill/>
            <a:ln w="38100">
              <a:solidFill>
                <a:srgbClr val="008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rgbClr val="66FF33"/>
                </a:buClr>
                <a:buFont typeface="Monotype Sorts" pitchFamily="2" charset="2"/>
                <a:buChar char="o"/>
              </a:pPr>
              <a:endParaRPr lang="en-US" altLang="en-US" sz="4000">
                <a:solidFill>
                  <a:srgbClr val="FFFFFF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4FD3383-2E1A-413F-8E0B-804AE2ABB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392"/>
              <a:ext cx="4752" cy="48"/>
            </a:xfrm>
            <a:prstGeom prst="rect">
              <a:avLst/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 b="1">
                  <a:solidFill>
                    <a:schemeClr val="bg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958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7127</TotalTime>
  <Words>1399</Words>
  <Application>Microsoft Office PowerPoint</Application>
  <PresentationFormat>On-screen Show (4:3)</PresentationFormat>
  <Paragraphs>212</Paragraphs>
  <Slides>29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Calibri</vt:lpstr>
      <vt:lpstr>Cambria Math</vt:lpstr>
      <vt:lpstr>Monotype Sorts</vt:lpstr>
      <vt:lpstr>Times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Baruch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Nazli S. Alan</dc:creator>
  <cp:lastModifiedBy>dozenbas@gmail.com</cp:lastModifiedBy>
  <cp:revision>166</cp:revision>
  <dcterms:created xsi:type="dcterms:W3CDTF">2012-03-29T17:07:12Z</dcterms:created>
  <dcterms:modified xsi:type="dcterms:W3CDTF">2021-07-27T03:20:21Z</dcterms:modified>
</cp:coreProperties>
</file>